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7" r:id="rId2"/>
  </p:sldMasterIdLst>
  <p:notesMasterIdLst>
    <p:notesMasterId r:id="rId64"/>
  </p:notesMasterIdLst>
  <p:sldIdLst>
    <p:sldId id="256" r:id="rId3"/>
    <p:sldId id="257" r:id="rId4"/>
    <p:sldId id="258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6" r:id="rId27"/>
    <p:sldId id="287" r:id="rId28"/>
    <p:sldId id="288" r:id="rId29"/>
    <p:sldId id="289" r:id="rId30"/>
    <p:sldId id="290" r:id="rId31"/>
    <p:sldId id="291" r:id="rId32"/>
    <p:sldId id="292" r:id="rId33"/>
    <p:sldId id="293" r:id="rId34"/>
    <p:sldId id="294" r:id="rId35"/>
    <p:sldId id="295" r:id="rId36"/>
    <p:sldId id="296" r:id="rId37"/>
    <p:sldId id="297" r:id="rId38"/>
    <p:sldId id="298" r:id="rId39"/>
    <p:sldId id="299" r:id="rId40"/>
    <p:sldId id="300" r:id="rId41"/>
    <p:sldId id="302" r:id="rId42"/>
    <p:sldId id="304" r:id="rId43"/>
    <p:sldId id="303" r:id="rId44"/>
    <p:sldId id="305" r:id="rId45"/>
    <p:sldId id="307" r:id="rId46"/>
    <p:sldId id="309" r:id="rId47"/>
    <p:sldId id="310" r:id="rId48"/>
    <p:sldId id="311" r:id="rId49"/>
    <p:sldId id="312" r:id="rId50"/>
    <p:sldId id="313" r:id="rId51"/>
    <p:sldId id="315" r:id="rId52"/>
    <p:sldId id="316" r:id="rId53"/>
    <p:sldId id="317" r:id="rId54"/>
    <p:sldId id="318" r:id="rId55"/>
    <p:sldId id="319" r:id="rId56"/>
    <p:sldId id="320" r:id="rId57"/>
    <p:sldId id="321" r:id="rId58"/>
    <p:sldId id="322" r:id="rId59"/>
    <p:sldId id="323" r:id="rId60"/>
    <p:sldId id="324" r:id="rId61"/>
    <p:sldId id="325" r:id="rId62"/>
    <p:sldId id="329" r:id="rId63"/>
  </p:sldIdLst>
  <p:sldSz cx="9144000" cy="6858000" type="screen4x3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239"/>
    <p:restoredTop sz="91385"/>
  </p:normalViewPr>
  <p:slideViewPr>
    <p:cSldViewPr snapToGrid="0" snapToObjects="1">
      <p:cViewPr varScale="1">
        <p:scale>
          <a:sx n="79" d="100"/>
          <a:sy n="79" d="100"/>
        </p:scale>
        <p:origin x="131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slide" Target="slides/slide61.xml"/><Relationship Id="rId68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61" Type="http://schemas.openxmlformats.org/officeDocument/2006/relationships/slide" Target="slides/slide59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theme" Target="theme/theme1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5" name="Shape 10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spcBef>
        <a:spcPts val="400"/>
      </a:spcBef>
      <a:defRPr sz="1200">
        <a:latin typeface="+mn-lt"/>
        <a:ea typeface="+mn-ea"/>
        <a:cs typeface="+mn-cs"/>
        <a:sym typeface="Arial"/>
      </a:defRPr>
    </a:lvl1pPr>
    <a:lvl2pPr indent="2286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2pPr>
    <a:lvl3pPr indent="4572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3pPr>
    <a:lvl4pPr indent="6858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4pPr>
    <a:lvl5pPr indent="9144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5pPr>
    <a:lvl6pPr indent="11430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6pPr>
    <a:lvl7pPr indent="13716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7pPr>
    <a:lvl8pPr indent="16002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8pPr>
    <a:lvl9pPr indent="18288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numCol="1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 numCol="1"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/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rgbClr val="1D1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 numCol="1"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/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/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80604020202020204" charset="0"/>
              <a:cs typeface="Arial" panose="0208060402020202020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80604020202020204" charset="0"/>
                <a:cs typeface="Arial" panose="0208060402020202020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"/>
          <p:cNvSpPr/>
          <p:nvPr/>
        </p:nvSpPr>
        <p:spPr>
          <a:xfrm>
            <a:off x="-1" y="0"/>
            <a:ext cx="9144002" cy="6858000"/>
          </a:xfrm>
          <a:prstGeom prst="rect">
            <a:avLst/>
          </a:prstGeom>
          <a:solidFill>
            <a:srgbClr val="1D1A36"/>
          </a:solidFill>
          <a:ln w="25400">
            <a:solidFill>
              <a:srgbClr val="385D8A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3" name="Rectangle"/>
          <p:cNvSpPr/>
          <p:nvPr/>
        </p:nvSpPr>
        <p:spPr>
          <a:xfrm>
            <a:off x="427037" y="3736975"/>
            <a:ext cx="6335713" cy="3333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4" name="© 2016 | Coding Boot Camp - All Rights Reserved"/>
          <p:cNvSpPr/>
          <p:nvPr/>
        </p:nvSpPr>
        <p:spPr>
          <a:xfrm>
            <a:off x="6246812" y="6540500"/>
            <a:ext cx="2787651" cy="2009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r>
              <a:t>© 2016 | Coding Boot Camp - All Rights Reserved</a:t>
            </a:r>
          </a:p>
        </p:txBody>
      </p:sp>
      <p:sp>
        <p:nvSpPr>
          <p:cNvPr id="25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"/>
          <p:cNvSpPr/>
          <p:nvPr/>
        </p:nvSpPr>
        <p:spPr>
          <a:xfrm>
            <a:off x="0" y="6418262"/>
            <a:ext cx="9155113" cy="457201"/>
          </a:xfrm>
          <a:prstGeom prst="rect">
            <a:avLst/>
          </a:prstGeom>
          <a:solidFill>
            <a:srgbClr val="1D1A36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4" name="Line"/>
          <p:cNvSpPr/>
          <p:nvPr/>
        </p:nvSpPr>
        <p:spPr>
          <a:xfrm>
            <a:off x="-1" y="654050"/>
            <a:ext cx="9144002" cy="0"/>
          </a:xfrm>
          <a:prstGeom prst="line">
            <a:avLst/>
          </a:prstGeom>
          <a:ln w="41400">
            <a:solidFill>
              <a:srgbClr val="C83232"/>
            </a:solidFill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"/>
          <p:cNvSpPr/>
          <p:nvPr/>
        </p:nvSpPr>
        <p:spPr>
          <a:xfrm>
            <a:off x="0" y="6418262"/>
            <a:ext cx="9155113" cy="458788"/>
          </a:xfrm>
          <a:prstGeom prst="rect">
            <a:avLst/>
          </a:prstGeom>
          <a:solidFill>
            <a:srgbClr val="1D1A36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4" name="Line"/>
          <p:cNvSpPr/>
          <p:nvPr/>
        </p:nvSpPr>
        <p:spPr>
          <a:xfrm>
            <a:off x="-1" y="654050"/>
            <a:ext cx="9144002" cy="0"/>
          </a:xfrm>
          <a:prstGeom prst="line">
            <a:avLst/>
          </a:prstGeom>
          <a:ln w="41400">
            <a:solidFill>
              <a:srgbClr val="C83232"/>
            </a:solidFill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78037" y="1604962"/>
            <a:ext cx="4986338" cy="3976688"/>
          </a:xfrm>
          <a:prstGeom prst="rect">
            <a:avLst/>
          </a:prstGeom>
          <a:ln w="12700">
            <a:miter lim="400000"/>
          </a:ln>
        </p:spPr>
      </p:pic>
      <p:pic>
        <p:nvPicPr>
          <p:cNvPr id="53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78037" y="1604962"/>
            <a:ext cx="4986338" cy="3976688"/>
          </a:xfrm>
          <a:prstGeom prst="rect">
            <a:avLst/>
          </a:prstGeom>
          <a:ln w="12700">
            <a:miter lim="400000"/>
          </a:ln>
        </p:spPr>
      </p:pic>
      <p:sp>
        <p:nvSpPr>
          <p:cNvPr id="54" name="Title Text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458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55" name="Body Level One…"/>
          <p:cNvSpPr>
            <a:spLocks noGrp="1"/>
          </p:cNvSpPr>
          <p:nvPr>
            <p:ph type="body" idx="1"/>
          </p:nvPr>
        </p:nvSpPr>
        <p:spPr>
          <a:xfrm>
            <a:off x="457200" y="1604962"/>
            <a:ext cx="8229600" cy="397668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"/>
          <p:cNvSpPr/>
          <p:nvPr/>
        </p:nvSpPr>
        <p:spPr>
          <a:xfrm>
            <a:off x="-1" y="0"/>
            <a:ext cx="9144002" cy="6858000"/>
          </a:xfrm>
          <a:prstGeom prst="rect">
            <a:avLst/>
          </a:prstGeom>
          <a:solidFill>
            <a:srgbClr val="1D1A36"/>
          </a:solidFill>
          <a:ln w="25400">
            <a:solidFill>
              <a:srgbClr val="385D8A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4" name="Rectangle"/>
          <p:cNvSpPr/>
          <p:nvPr/>
        </p:nvSpPr>
        <p:spPr>
          <a:xfrm>
            <a:off x="427037" y="3736975"/>
            <a:ext cx="6335713" cy="3333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66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78037" y="1604962"/>
            <a:ext cx="4986338" cy="3976688"/>
          </a:xfrm>
          <a:prstGeom prst="rect">
            <a:avLst/>
          </a:prstGeom>
          <a:ln w="12700">
            <a:miter lim="400000"/>
          </a:ln>
        </p:spPr>
      </p:pic>
      <p:pic>
        <p:nvPicPr>
          <p:cNvPr id="67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78037" y="1604962"/>
            <a:ext cx="4986338" cy="3976688"/>
          </a:xfrm>
          <a:prstGeom prst="rect">
            <a:avLst/>
          </a:prstGeom>
          <a:ln w="12700">
            <a:miter lim="400000"/>
          </a:ln>
        </p:spPr>
      </p:pic>
      <p:sp>
        <p:nvSpPr>
          <p:cNvPr id="68" name="Title Text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458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69" name="Body Level One…"/>
          <p:cNvSpPr>
            <a:spLocks noGrp="1"/>
          </p:cNvSpPr>
          <p:nvPr>
            <p:ph type="body" idx="1"/>
          </p:nvPr>
        </p:nvSpPr>
        <p:spPr>
          <a:xfrm>
            <a:off x="457200" y="1604962"/>
            <a:ext cx="8229600" cy="397668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"/>
          <p:cNvSpPr/>
          <p:nvPr/>
        </p:nvSpPr>
        <p:spPr>
          <a:xfrm>
            <a:off x="0" y="6418262"/>
            <a:ext cx="9155113" cy="457201"/>
          </a:xfrm>
          <a:prstGeom prst="rect">
            <a:avLst/>
          </a:prstGeom>
          <a:solidFill>
            <a:srgbClr val="1D1A36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78" name="© 2016 | Coding Boot Camp - All Rights Reserved"/>
          <p:cNvSpPr/>
          <p:nvPr/>
        </p:nvSpPr>
        <p:spPr>
          <a:xfrm>
            <a:off x="6246812" y="6540500"/>
            <a:ext cx="2787651" cy="2009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r>
              <a:t>© 2016 | Coding Boot Camp - All Rights Reserved</a:t>
            </a:r>
          </a:p>
        </p:txBody>
      </p:sp>
      <p:sp>
        <p:nvSpPr>
          <p:cNvPr id="79" name="Line"/>
          <p:cNvSpPr/>
          <p:nvPr/>
        </p:nvSpPr>
        <p:spPr>
          <a:xfrm>
            <a:off x="-1" y="654050"/>
            <a:ext cx="9144002" cy="0"/>
          </a:xfrm>
          <a:prstGeom prst="line">
            <a:avLst/>
          </a:prstGeom>
          <a:ln w="41400">
            <a:solidFill>
              <a:srgbClr val="C83232"/>
            </a:solidFill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80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78037" y="1604962"/>
            <a:ext cx="4986338" cy="3976688"/>
          </a:xfrm>
          <a:prstGeom prst="rect">
            <a:avLst/>
          </a:prstGeom>
          <a:ln w="12700">
            <a:miter lim="400000"/>
          </a:ln>
        </p:spPr>
      </p:pic>
      <p:pic>
        <p:nvPicPr>
          <p:cNvPr id="81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78037" y="1604962"/>
            <a:ext cx="4986338" cy="3976688"/>
          </a:xfrm>
          <a:prstGeom prst="rect">
            <a:avLst/>
          </a:prstGeom>
          <a:ln w="12700">
            <a:miter lim="400000"/>
          </a:ln>
        </p:spPr>
      </p:pic>
      <p:sp>
        <p:nvSpPr>
          <p:cNvPr id="82" name="Title Text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458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83" name="Body Level One…"/>
          <p:cNvSpPr>
            <a:spLocks noGrp="1"/>
          </p:cNvSpPr>
          <p:nvPr>
            <p:ph type="body" idx="1"/>
          </p:nvPr>
        </p:nvSpPr>
        <p:spPr>
          <a:xfrm>
            <a:off x="457200" y="1604962"/>
            <a:ext cx="8229600" cy="397668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Rectangle"/>
          <p:cNvSpPr/>
          <p:nvPr/>
        </p:nvSpPr>
        <p:spPr>
          <a:xfrm>
            <a:off x="0" y="6418262"/>
            <a:ext cx="9155113" cy="458788"/>
          </a:xfrm>
          <a:prstGeom prst="rect">
            <a:avLst/>
          </a:prstGeom>
          <a:solidFill>
            <a:srgbClr val="1D1A36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93" name="Line"/>
          <p:cNvSpPr/>
          <p:nvPr/>
        </p:nvSpPr>
        <p:spPr>
          <a:xfrm>
            <a:off x="-1" y="654050"/>
            <a:ext cx="9144002" cy="0"/>
          </a:xfrm>
          <a:prstGeom prst="line">
            <a:avLst/>
          </a:prstGeom>
          <a:ln w="41400">
            <a:solidFill>
              <a:srgbClr val="C83232"/>
            </a:solidFill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94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78037" y="1604962"/>
            <a:ext cx="4986338" cy="3976688"/>
          </a:xfrm>
          <a:prstGeom prst="rect">
            <a:avLst/>
          </a:prstGeom>
          <a:ln w="12700">
            <a:miter lim="400000"/>
          </a:ln>
        </p:spPr>
      </p:pic>
      <p:pic>
        <p:nvPicPr>
          <p:cNvPr id="95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78037" y="1604962"/>
            <a:ext cx="4986338" cy="3976688"/>
          </a:xfrm>
          <a:prstGeom prst="rect">
            <a:avLst/>
          </a:prstGeom>
          <a:ln w="12700">
            <a:miter lim="400000"/>
          </a:ln>
        </p:spPr>
      </p:pic>
      <p:sp>
        <p:nvSpPr>
          <p:cNvPr id="96" name="Title Text"/>
          <p:cNvSpPr>
            <a:spLocks noGrp="1"/>
          </p:cNvSpPr>
          <p:nvPr>
            <p:ph type="title"/>
          </p:nvPr>
        </p:nvSpPr>
        <p:spPr>
          <a:xfrm>
            <a:off x="304800" y="0"/>
            <a:ext cx="5470525" cy="654050"/>
          </a:xfrm>
          <a:prstGeom prst="rect">
            <a:avLst/>
          </a:prstGeom>
        </p:spPr>
        <p:txBody>
          <a:bodyPr lIns="45719" tIns="45719" rIns="45719" bIns="45719">
            <a:normAutofit/>
          </a:bodyPr>
          <a:lstStyle/>
          <a:p>
            <a:r>
              <a:t>Title Text</a:t>
            </a:r>
          </a:p>
        </p:txBody>
      </p:sp>
      <p:sp>
        <p:nvSpPr>
          <p:cNvPr id="97" name="Body Level One…"/>
          <p:cNvSpPr>
            <a:spLocks noGrp="1"/>
          </p:cNvSpPr>
          <p:nvPr>
            <p:ph type="body" idx="1"/>
          </p:nvPr>
        </p:nvSpPr>
        <p:spPr>
          <a:xfrm>
            <a:off x="457200" y="1604962"/>
            <a:ext cx="8229600" cy="397668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numCol="1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 numCol="1"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</p:spTree>
    <p:extLst/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"/>
          <p:cNvSpPr/>
          <p:nvPr/>
        </p:nvSpPr>
        <p:spPr>
          <a:xfrm>
            <a:off x="-1" y="0"/>
            <a:ext cx="9144002" cy="6858000"/>
          </a:xfrm>
          <a:prstGeom prst="rect">
            <a:avLst/>
          </a:prstGeom>
          <a:solidFill>
            <a:srgbClr val="1D1A36"/>
          </a:solidFill>
          <a:ln w="25400">
            <a:solidFill>
              <a:srgbClr val="385D8A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" name="Rectangle"/>
          <p:cNvSpPr/>
          <p:nvPr/>
        </p:nvSpPr>
        <p:spPr>
          <a:xfrm>
            <a:off x="427037" y="3736975"/>
            <a:ext cx="6335713" cy="3333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" name="The Coding Bootcamp"/>
          <p:cNvSpPr/>
          <p:nvPr/>
        </p:nvSpPr>
        <p:spPr>
          <a:xfrm>
            <a:off x="427037" y="4012523"/>
            <a:ext cx="3535363" cy="352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4199" tIns="34199" rIns="34199" bIns="34199" anchor="ctr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The Coding Bootcamp</a:t>
            </a:r>
          </a:p>
        </p:txBody>
      </p:sp>
      <p:sp>
        <p:nvSpPr>
          <p:cNvPr id="6" name="Title Text"/>
          <p:cNvSpPr>
            <a:spLocks noGrp="1"/>
          </p:cNvSpPr>
          <p:nvPr>
            <p:ph type="title"/>
          </p:nvPr>
        </p:nvSpPr>
        <p:spPr>
          <a:xfrm>
            <a:off x="457200" y="92074"/>
            <a:ext cx="8229600" cy="15081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/>
          <a:p>
            <a:r>
              <a:t>Title Text</a:t>
            </a:r>
          </a:p>
        </p:txBody>
      </p:sp>
      <p:sp>
        <p:nvSpPr>
          <p:cNvPr id="7" name="Body Level One…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</a:t>
            </a:r>
          </a:p>
        </p:txBody>
      </p:sp>
      <p:sp>
        <p:nvSpPr>
          <p:cNvPr id="8" name="Slide Number"/>
          <p:cNvSpPr>
            <a:spLocks noGrp="1"/>
          </p:cNvSpPr>
          <p:nvPr>
            <p:ph type="sldNum" sz="quarter" idx="2"/>
          </p:nvPr>
        </p:nvSpPr>
        <p:spPr>
          <a:xfrm>
            <a:off x="4419600" y="6172200"/>
            <a:ext cx="21336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4572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9144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13716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18288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87279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he Joys of JavaScript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The Joys of JavaScript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And Keep Organized!!!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And Keep Organized!!!</a:t>
            </a:r>
          </a:p>
        </p:txBody>
      </p:sp>
      <p:pic>
        <p:nvPicPr>
          <p:cNvPr id="141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52425" y="914400"/>
            <a:ext cx="8434388" cy="5270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Overall Tips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Overall Tips</a:t>
            </a:r>
          </a:p>
        </p:txBody>
      </p:sp>
      <p:sp>
        <p:nvSpPr>
          <p:cNvPr id="144" name="Review Immediately: We’ll be building upon these concepts quickly. The firmer your grasp now, the better off you’ll be.…"/>
          <p:cNvSpPr/>
          <p:nvPr/>
        </p:nvSpPr>
        <p:spPr>
          <a:xfrm>
            <a:off x="228599" y="990600"/>
            <a:ext cx="8805864" cy="45228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 b="1"/>
            </a:pPr>
            <a:r>
              <a:rPr dirty="0"/>
              <a:t>Review Immediately: </a:t>
            </a:r>
            <a:r>
              <a:rPr b="0" dirty="0"/>
              <a:t>We’ll be building upon these concepts quickly. The firmer your grasp now, the better off you’ll be.</a:t>
            </a:r>
          </a:p>
          <a:p>
            <a:pPr marL="455612" indent="-225425">
              <a:defRPr sz="2400"/>
            </a:pPr>
            <a:endParaRPr b="0" dirty="0"/>
          </a:p>
          <a:p>
            <a:pPr marL="685800" indent="-455612">
              <a:buClr>
                <a:srgbClr val="000000"/>
              </a:buClr>
              <a:buSzPct val="100000"/>
              <a:buFont typeface="Arial" charset="0"/>
              <a:buChar char="•"/>
              <a:defRPr sz="2400" b="1" i="1"/>
            </a:pPr>
            <a:r>
              <a:rPr dirty="0"/>
              <a:t>Re-do</a:t>
            </a:r>
            <a:r>
              <a:rPr i="0" dirty="0"/>
              <a:t> the exercises in class: </a:t>
            </a:r>
            <a:r>
              <a:rPr b="0" i="0" dirty="0"/>
              <a:t>Don’t just re-read! Actually spend the time to re-do them from scratch on your own.</a:t>
            </a:r>
          </a:p>
          <a:p>
            <a:pPr marL="455612" indent="-225425">
              <a:defRPr sz="2400"/>
            </a:pPr>
            <a:endParaRPr b="0" i="0" dirty="0"/>
          </a:p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 b="1"/>
            </a:pPr>
            <a:r>
              <a:rPr dirty="0"/>
              <a:t>Get Help: </a:t>
            </a:r>
            <a:r>
              <a:rPr b="0" dirty="0"/>
              <a:t>Come to office hours. Ask conceptual questions. Ask specific questions. Just keep asking questions!</a:t>
            </a:r>
          </a:p>
          <a:p>
            <a:pPr marL="573087" indent="-342900">
              <a:buFont typeface="Arial" charset="0"/>
              <a:buChar char="•"/>
              <a:defRPr sz="2400"/>
            </a:pPr>
            <a:endParaRPr b="0" dirty="0"/>
          </a:p>
          <a:p>
            <a:pPr marL="685800" indent="-455612">
              <a:buClr>
                <a:srgbClr val="000000"/>
              </a:buClr>
              <a:buSzPct val="100000"/>
              <a:buFont typeface="Arial" charset="0"/>
              <a:buChar char="•"/>
              <a:defRPr sz="2400" b="1"/>
            </a:pPr>
            <a:r>
              <a:rPr dirty="0"/>
              <a:t>Don’t be Afraid: </a:t>
            </a:r>
            <a:r>
              <a:rPr b="0" dirty="0"/>
              <a:t>You will get this. It will take time, but you </a:t>
            </a:r>
            <a:r>
              <a:rPr b="0" u="sng" dirty="0"/>
              <a:t>will</a:t>
            </a:r>
            <a:r>
              <a:rPr b="0" dirty="0"/>
              <a:t> get this. Just keep at it. Patience will pay off.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Warmup Activity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Warmup Activity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49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150" name="Code Dissection:…"/>
          <p:cNvSpPr/>
          <p:nvPr/>
        </p:nvSpPr>
        <p:spPr>
          <a:xfrm>
            <a:off x="304800" y="762000"/>
            <a:ext cx="8686800" cy="41535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Dissection:</a:t>
            </a:r>
          </a:p>
          <a:p>
            <a:pPr>
              <a:defRPr sz="2400"/>
            </a:pPr>
            <a:endParaRPr dirty="0"/>
          </a:p>
          <a:p>
            <a:pPr>
              <a:buClr>
                <a:srgbClr val="000000"/>
              </a:buClr>
              <a:buSzPct val="100000"/>
              <a:buAutoNum type="arabicPeriod"/>
              <a:defRPr sz="2400"/>
            </a:pPr>
            <a:r>
              <a:rPr lang="en-US" dirty="0"/>
              <a:t> In the class repo, go to Unit 3, Activity 1</a:t>
            </a:r>
            <a:r>
              <a:rPr dirty="0"/>
              <a:t>. </a:t>
            </a:r>
            <a:endParaRPr lang="en-US" dirty="0"/>
          </a:p>
          <a:p>
            <a:pPr>
              <a:buClr>
                <a:srgbClr val="000000"/>
              </a:buClr>
              <a:buSzPct val="100000"/>
              <a:buAutoNum type="arabicPeriod"/>
              <a:defRPr sz="2400"/>
            </a:pPr>
            <a:endParaRPr lang="en-US" dirty="0"/>
          </a:p>
          <a:p>
            <a:pPr>
              <a:buClr>
                <a:srgbClr val="000000"/>
              </a:buClr>
              <a:buSzPct val="100000"/>
              <a:buFontTx/>
              <a:buAutoNum type="arabicPeriod"/>
              <a:defRPr sz="2400"/>
            </a:pPr>
            <a:r>
              <a:rPr lang="en-US" dirty="0"/>
              <a:t> Open the HTML file in Chrome and observe what happens.</a:t>
            </a:r>
          </a:p>
          <a:p>
            <a:pPr>
              <a:buClr>
                <a:srgbClr val="000000"/>
              </a:buClr>
              <a:buSzPct val="100000"/>
              <a:buFontTx/>
              <a:buAutoNum type="arabicPeriod"/>
              <a:defRPr sz="2400"/>
            </a:pPr>
            <a:endParaRPr lang="en-US" dirty="0"/>
          </a:p>
          <a:p>
            <a:pPr>
              <a:buClr>
                <a:srgbClr val="000000"/>
              </a:buClr>
              <a:buSzPct val="100000"/>
              <a:buFontTx/>
              <a:buAutoNum type="arabicPeriod"/>
              <a:defRPr sz="2400"/>
            </a:pPr>
            <a:r>
              <a:rPr lang="en-US" dirty="0"/>
              <a:t> With a partner, try to explain how the code connects to the events that happen on the page.</a:t>
            </a:r>
          </a:p>
          <a:p>
            <a:pPr>
              <a:defRPr sz="2400"/>
            </a:pPr>
            <a:endParaRPr dirty="0"/>
          </a:p>
          <a:p>
            <a:pPr>
              <a:defRPr sz="2400" b="1" i="1"/>
            </a:pPr>
            <a:r>
              <a:rPr dirty="0"/>
              <a:t>p.s. </a:t>
            </a:r>
            <a:r>
              <a:rPr b="0" dirty="0"/>
              <a:t>We haven’t covered JavaScript before, but a big part of being a developer is learning on the fly</a:t>
            </a:r>
            <a:r>
              <a:rPr lang="en-US" dirty="0"/>
              <a:t>!</a:t>
            </a:r>
            <a:endParaRPr b="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What is JavaScript?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What is JavaScript?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JavaScript Definitions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JavaScript Definitions</a:t>
            </a:r>
          </a:p>
        </p:txBody>
      </p:sp>
      <p:sp>
        <p:nvSpPr>
          <p:cNvPr id="155" name="JavaScript is the third of the three fundamental programming languages of the modern web (along with HTML, CSS).…"/>
          <p:cNvSpPr/>
          <p:nvPr/>
        </p:nvSpPr>
        <p:spPr>
          <a:xfrm>
            <a:off x="331787" y="838200"/>
            <a:ext cx="8734426" cy="30455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 b="1"/>
            </a:pPr>
            <a:r>
              <a:rPr dirty="0"/>
              <a:t>JavaScript</a:t>
            </a:r>
            <a:r>
              <a:rPr b="0" dirty="0"/>
              <a:t> is the third of the three fundamental programming languages of the modern web (along with HTML, CSS).</a:t>
            </a:r>
          </a:p>
          <a:p>
            <a:pPr marL="455612" indent="-225425">
              <a:defRPr sz="2400"/>
            </a:pPr>
            <a:endParaRPr b="0" dirty="0"/>
          </a:p>
          <a:p>
            <a:pPr marL="685800" indent="-455612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r>
              <a:rPr b="1" dirty="0"/>
              <a:t>JavaScript</a:t>
            </a:r>
            <a:r>
              <a:rPr dirty="0"/>
              <a:t> allows developers to create </a:t>
            </a:r>
            <a:r>
              <a:rPr b="1" dirty="0"/>
              <a:t>dynamic </a:t>
            </a:r>
            <a:r>
              <a:rPr dirty="0"/>
              <a:t>web applications capable of taking in user inputs, changing what’s displayed to users, animating elements, and much more.</a:t>
            </a:r>
          </a:p>
        </p:txBody>
      </p:sp>
      <p:pic>
        <p:nvPicPr>
          <p:cNvPr id="156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477000" y="3800475"/>
            <a:ext cx="2098675" cy="20986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Variables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Variables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Basic Variables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Basic Variables</a:t>
            </a:r>
          </a:p>
        </p:txBody>
      </p:sp>
      <p:sp>
        <p:nvSpPr>
          <p:cNvPr id="161" name="Variables are the nouns of programming.…"/>
          <p:cNvSpPr/>
          <p:nvPr/>
        </p:nvSpPr>
        <p:spPr>
          <a:xfrm>
            <a:off x="450850" y="1066800"/>
            <a:ext cx="8583613" cy="19375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/>
            </a:pPr>
            <a:r>
              <a:rPr dirty="0"/>
              <a:t>Variables are the </a:t>
            </a:r>
            <a:r>
              <a:rPr u="sng" dirty="0"/>
              <a:t>nouns</a:t>
            </a:r>
            <a:r>
              <a:rPr dirty="0"/>
              <a:t> of programming.</a:t>
            </a:r>
          </a:p>
          <a:p>
            <a:pPr marL="455612" indent="-225425">
              <a:defRPr sz="2400"/>
            </a:pPr>
            <a:endParaRPr dirty="0"/>
          </a:p>
          <a:p>
            <a:pPr marL="573088" indent="-342900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r>
              <a:rPr dirty="0"/>
              <a:t>They are “things” (Numbers, Strings, Booleans, etc.).</a:t>
            </a:r>
          </a:p>
          <a:p>
            <a:pPr marL="455612" indent="-225425">
              <a:defRPr sz="2400"/>
            </a:pPr>
            <a:endParaRPr dirty="0"/>
          </a:p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/>
            </a:pPr>
            <a:r>
              <a:rPr dirty="0"/>
              <a:t>They are composed of </a:t>
            </a:r>
            <a:r>
              <a:rPr u="sng" dirty="0"/>
              <a:t>variable names</a:t>
            </a:r>
            <a:r>
              <a:rPr dirty="0"/>
              <a:t> and </a:t>
            </a:r>
            <a:r>
              <a:rPr u="sng" dirty="0"/>
              <a:t>values</a:t>
            </a:r>
            <a:r>
              <a:rPr dirty="0"/>
              <a:t>.</a:t>
            </a:r>
          </a:p>
        </p:txBody>
      </p:sp>
      <p:pic>
        <p:nvPicPr>
          <p:cNvPr id="162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28712" y="3527425"/>
            <a:ext cx="6902451" cy="182721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Demo Time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Demo Time</a:t>
            </a:r>
          </a:p>
        </p:txBody>
      </p:sp>
      <p:grpSp>
        <p:nvGrpSpPr>
          <p:cNvPr id="172" name="Group"/>
          <p:cNvGrpSpPr/>
          <p:nvPr/>
        </p:nvGrpSpPr>
        <p:grpSpPr>
          <a:xfrm>
            <a:off x="304800" y="1447800"/>
            <a:ext cx="8534400" cy="3429000"/>
            <a:chOff x="0" y="0"/>
            <a:chExt cx="8534400" cy="3429000"/>
          </a:xfrm>
        </p:grpSpPr>
        <p:sp>
          <p:nvSpPr>
            <p:cNvPr id="170" name="Rectangle"/>
            <p:cNvSpPr/>
            <p:nvPr/>
          </p:nvSpPr>
          <p:spPr>
            <a:xfrm>
              <a:off x="0" y="0"/>
              <a:ext cx="8534400" cy="3429000"/>
            </a:xfrm>
            <a:prstGeom prst="rect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000"/>
              </a:pPr>
              <a:endParaRPr/>
            </a:p>
          </p:txBody>
        </p:sp>
        <p:sp>
          <p:nvSpPr>
            <p:cNvPr id="171" name="Instructor: Demo…"/>
            <p:cNvSpPr/>
            <p:nvPr/>
          </p:nvSpPr>
          <p:spPr>
            <a:xfrm>
              <a:off x="0" y="1260904"/>
              <a:ext cx="8534400" cy="9071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44999" tIns="44999" rIns="44999" bIns="44999" numCol="1" anchor="ctr">
              <a:spAutoFit/>
            </a:bodyPr>
            <a:lstStyle/>
            <a:p>
              <a:pPr algn="ctr">
                <a:defRPr sz="3600" b="1" i="1"/>
              </a:pPr>
              <a:r>
                <a:t>Instructor: Demo </a:t>
              </a:r>
            </a:p>
            <a:p>
              <a:pPr algn="ctr">
                <a:defRPr sz="2000" i="1"/>
              </a:pPr>
              <a:r>
                <a:t>(BasicVariablesDemo | 02-BasicVariablesDemo)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Basic Variables (Syntax)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Basic Variables (Syntax)</a:t>
            </a:r>
          </a:p>
        </p:txBody>
      </p:sp>
      <p:sp>
        <p:nvSpPr>
          <p:cNvPr id="175" name="Rectangle"/>
          <p:cNvSpPr/>
          <p:nvPr/>
        </p:nvSpPr>
        <p:spPr>
          <a:xfrm>
            <a:off x="1930400" y="2667000"/>
            <a:ext cx="2274888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76" name="Rectangle"/>
          <p:cNvSpPr/>
          <p:nvPr/>
        </p:nvSpPr>
        <p:spPr>
          <a:xfrm>
            <a:off x="53975" y="2667000"/>
            <a:ext cx="1844675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77" name="var"/>
          <p:cNvSpPr/>
          <p:nvPr/>
        </p:nvSpPr>
        <p:spPr>
          <a:xfrm>
            <a:off x="430212" y="3148012"/>
            <a:ext cx="1414464" cy="608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600" b="1"/>
            </a:lvl1pPr>
          </a:lstStyle>
          <a:p>
            <a:r>
              <a:t>var </a:t>
            </a:r>
          </a:p>
        </p:txBody>
      </p:sp>
      <p:sp>
        <p:nvSpPr>
          <p:cNvPr id="178" name="name"/>
          <p:cNvSpPr/>
          <p:nvPr/>
        </p:nvSpPr>
        <p:spPr>
          <a:xfrm>
            <a:off x="2384425" y="3125787"/>
            <a:ext cx="1905000" cy="608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600" b="1"/>
            </a:lvl1pPr>
          </a:lstStyle>
          <a:p>
            <a:r>
              <a:t>name</a:t>
            </a:r>
          </a:p>
        </p:txBody>
      </p:sp>
      <p:sp>
        <p:nvSpPr>
          <p:cNvPr id="179" name="Rectangle"/>
          <p:cNvSpPr/>
          <p:nvPr/>
        </p:nvSpPr>
        <p:spPr>
          <a:xfrm>
            <a:off x="4237037" y="2667000"/>
            <a:ext cx="11461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80" name="Rectangle"/>
          <p:cNvSpPr/>
          <p:nvPr/>
        </p:nvSpPr>
        <p:spPr>
          <a:xfrm>
            <a:off x="5414962" y="2667000"/>
            <a:ext cx="2411413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81" name="“Snow White”"/>
          <p:cNvSpPr/>
          <p:nvPr/>
        </p:nvSpPr>
        <p:spPr>
          <a:xfrm>
            <a:off x="5262562" y="3209925"/>
            <a:ext cx="2720976" cy="4847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 algn="ctr">
              <a:defRPr sz="2800" b="1"/>
            </a:lvl1pPr>
          </a:lstStyle>
          <a:p>
            <a:r>
              <a:t>“Snow White”</a:t>
            </a:r>
          </a:p>
        </p:txBody>
      </p:sp>
      <p:sp>
        <p:nvSpPr>
          <p:cNvPr id="182" name="="/>
          <p:cNvSpPr/>
          <p:nvPr/>
        </p:nvSpPr>
        <p:spPr>
          <a:xfrm>
            <a:off x="4543425" y="3154362"/>
            <a:ext cx="849313" cy="608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600" b="1"/>
            </a:lvl1pPr>
          </a:lstStyle>
          <a:p>
            <a:r>
              <a:t>=</a:t>
            </a:r>
          </a:p>
        </p:txBody>
      </p:sp>
      <p:sp>
        <p:nvSpPr>
          <p:cNvPr id="183" name="Rectangle"/>
          <p:cNvSpPr/>
          <p:nvPr/>
        </p:nvSpPr>
        <p:spPr>
          <a:xfrm>
            <a:off x="7862887" y="2667000"/>
            <a:ext cx="117792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84" name=";"/>
          <p:cNvSpPr/>
          <p:nvPr/>
        </p:nvSpPr>
        <p:spPr>
          <a:xfrm>
            <a:off x="8201025" y="3154362"/>
            <a:ext cx="849313" cy="608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600" b="1"/>
            </a:lvl1pPr>
          </a:lstStyle>
          <a:p>
            <a:r>
              <a:t>;</a:t>
            </a:r>
          </a:p>
        </p:txBody>
      </p:sp>
      <p:sp>
        <p:nvSpPr>
          <p:cNvPr id="185" name="Var Keyword"/>
          <p:cNvSpPr/>
          <p:nvPr/>
        </p:nvSpPr>
        <p:spPr>
          <a:xfrm>
            <a:off x="342900" y="2173287"/>
            <a:ext cx="1394380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Var Keyword</a:t>
            </a:r>
          </a:p>
        </p:txBody>
      </p:sp>
      <p:sp>
        <p:nvSpPr>
          <p:cNvPr id="186" name="Variable name"/>
          <p:cNvSpPr/>
          <p:nvPr/>
        </p:nvSpPr>
        <p:spPr>
          <a:xfrm>
            <a:off x="2278062" y="2173287"/>
            <a:ext cx="1559803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Variable name</a:t>
            </a:r>
          </a:p>
        </p:txBody>
      </p:sp>
      <p:sp>
        <p:nvSpPr>
          <p:cNvPr id="187" name="Assignment"/>
          <p:cNvSpPr/>
          <p:nvPr/>
        </p:nvSpPr>
        <p:spPr>
          <a:xfrm>
            <a:off x="4121150" y="2151062"/>
            <a:ext cx="1297046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Assignment</a:t>
            </a:r>
          </a:p>
        </p:txBody>
      </p:sp>
      <p:sp>
        <p:nvSpPr>
          <p:cNvPr id="188" name="Value"/>
          <p:cNvSpPr/>
          <p:nvPr/>
        </p:nvSpPr>
        <p:spPr>
          <a:xfrm>
            <a:off x="6249987" y="2151062"/>
            <a:ext cx="670406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Value</a:t>
            </a:r>
          </a:p>
        </p:txBody>
      </p:sp>
      <p:sp>
        <p:nvSpPr>
          <p:cNvPr id="189" name="Termination"/>
          <p:cNvSpPr/>
          <p:nvPr/>
        </p:nvSpPr>
        <p:spPr>
          <a:xfrm>
            <a:off x="7735887" y="2151062"/>
            <a:ext cx="1284322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Termination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Admin Items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Admin Items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Basic Variables (Syntax)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Basic Variables (Syntax)</a:t>
            </a:r>
          </a:p>
        </p:txBody>
      </p:sp>
      <p:sp>
        <p:nvSpPr>
          <p:cNvPr id="192" name="Rectangle"/>
          <p:cNvSpPr/>
          <p:nvPr/>
        </p:nvSpPr>
        <p:spPr>
          <a:xfrm>
            <a:off x="1930400" y="2667000"/>
            <a:ext cx="2274888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93" name="Rectangle"/>
          <p:cNvSpPr/>
          <p:nvPr/>
        </p:nvSpPr>
        <p:spPr>
          <a:xfrm>
            <a:off x="53975" y="2667000"/>
            <a:ext cx="1844675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94" name="var"/>
          <p:cNvSpPr/>
          <p:nvPr/>
        </p:nvSpPr>
        <p:spPr>
          <a:xfrm>
            <a:off x="430212" y="3148012"/>
            <a:ext cx="1414464" cy="608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600" b="1"/>
            </a:lvl1pPr>
          </a:lstStyle>
          <a:p>
            <a:r>
              <a:t>var </a:t>
            </a:r>
          </a:p>
        </p:txBody>
      </p:sp>
      <p:sp>
        <p:nvSpPr>
          <p:cNvPr id="195" name="name"/>
          <p:cNvSpPr/>
          <p:nvPr/>
        </p:nvSpPr>
        <p:spPr>
          <a:xfrm>
            <a:off x="2384425" y="3125787"/>
            <a:ext cx="1905000" cy="608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600" b="1"/>
            </a:lvl1pPr>
          </a:lstStyle>
          <a:p>
            <a:r>
              <a:t>name</a:t>
            </a:r>
          </a:p>
        </p:txBody>
      </p:sp>
      <p:sp>
        <p:nvSpPr>
          <p:cNvPr id="196" name="Rectangle"/>
          <p:cNvSpPr/>
          <p:nvPr/>
        </p:nvSpPr>
        <p:spPr>
          <a:xfrm>
            <a:off x="4237037" y="2667000"/>
            <a:ext cx="11461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97" name="Rectangle"/>
          <p:cNvSpPr/>
          <p:nvPr/>
        </p:nvSpPr>
        <p:spPr>
          <a:xfrm>
            <a:off x="5414962" y="2667000"/>
            <a:ext cx="2411413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98" name="="/>
          <p:cNvSpPr/>
          <p:nvPr/>
        </p:nvSpPr>
        <p:spPr>
          <a:xfrm>
            <a:off x="4543425" y="3154362"/>
            <a:ext cx="849313" cy="608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600" b="1"/>
            </a:lvl1pPr>
          </a:lstStyle>
          <a:p>
            <a:r>
              <a:t>=</a:t>
            </a:r>
          </a:p>
        </p:txBody>
      </p:sp>
      <p:sp>
        <p:nvSpPr>
          <p:cNvPr id="199" name="Rectangle"/>
          <p:cNvSpPr/>
          <p:nvPr/>
        </p:nvSpPr>
        <p:spPr>
          <a:xfrm>
            <a:off x="7862887" y="2667000"/>
            <a:ext cx="117792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00" name=";"/>
          <p:cNvSpPr/>
          <p:nvPr/>
        </p:nvSpPr>
        <p:spPr>
          <a:xfrm>
            <a:off x="8201025" y="3154362"/>
            <a:ext cx="849313" cy="608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600" b="1"/>
            </a:lvl1pPr>
          </a:lstStyle>
          <a:p>
            <a:r>
              <a:t>;</a:t>
            </a:r>
          </a:p>
        </p:txBody>
      </p:sp>
      <p:sp>
        <p:nvSpPr>
          <p:cNvPr id="201" name="Var Keyword"/>
          <p:cNvSpPr/>
          <p:nvPr/>
        </p:nvSpPr>
        <p:spPr>
          <a:xfrm>
            <a:off x="342900" y="2173287"/>
            <a:ext cx="1394380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Var Keyword</a:t>
            </a:r>
          </a:p>
        </p:txBody>
      </p:sp>
      <p:sp>
        <p:nvSpPr>
          <p:cNvPr id="202" name="Variable name"/>
          <p:cNvSpPr/>
          <p:nvPr/>
        </p:nvSpPr>
        <p:spPr>
          <a:xfrm>
            <a:off x="2278062" y="2173287"/>
            <a:ext cx="1559803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Variable name</a:t>
            </a:r>
          </a:p>
        </p:txBody>
      </p:sp>
      <p:sp>
        <p:nvSpPr>
          <p:cNvPr id="203" name="Assignment"/>
          <p:cNvSpPr/>
          <p:nvPr/>
        </p:nvSpPr>
        <p:spPr>
          <a:xfrm>
            <a:off x="4121150" y="2151062"/>
            <a:ext cx="1297046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Assignment</a:t>
            </a:r>
          </a:p>
        </p:txBody>
      </p:sp>
      <p:sp>
        <p:nvSpPr>
          <p:cNvPr id="204" name="Value"/>
          <p:cNvSpPr/>
          <p:nvPr/>
        </p:nvSpPr>
        <p:spPr>
          <a:xfrm>
            <a:off x="6249987" y="2151062"/>
            <a:ext cx="670406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Value</a:t>
            </a:r>
          </a:p>
        </p:txBody>
      </p:sp>
      <p:sp>
        <p:nvSpPr>
          <p:cNvPr id="205" name="Termination"/>
          <p:cNvSpPr/>
          <p:nvPr/>
        </p:nvSpPr>
        <p:spPr>
          <a:xfrm>
            <a:off x="7735887" y="2151062"/>
            <a:ext cx="1284322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Termination</a:t>
            </a:r>
          </a:p>
        </p:txBody>
      </p:sp>
      <p:sp>
        <p:nvSpPr>
          <p:cNvPr id="206" name="Be sure to notice the quotes (“”),…"/>
          <p:cNvSpPr/>
          <p:nvPr/>
        </p:nvSpPr>
        <p:spPr>
          <a:xfrm>
            <a:off x="4632438" y="5075237"/>
            <a:ext cx="4308249" cy="61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pPr algn="ctr"/>
            <a:r>
              <a:t>Be sure to notice the quotes (“”), </a:t>
            </a:r>
          </a:p>
          <a:p>
            <a:pPr algn="ctr"/>
            <a:r>
              <a:t>which convey that Snow White is a </a:t>
            </a:r>
            <a:r>
              <a:rPr u="sng"/>
              <a:t>string</a:t>
            </a:r>
            <a:r>
              <a:t>.</a:t>
            </a:r>
          </a:p>
        </p:txBody>
      </p:sp>
      <p:sp>
        <p:nvSpPr>
          <p:cNvPr id="207" name="Line"/>
          <p:cNvSpPr/>
          <p:nvPr/>
        </p:nvSpPr>
        <p:spPr>
          <a:xfrm flipV="1">
            <a:off x="7696200" y="3505199"/>
            <a:ext cx="0" cy="1509714"/>
          </a:xfrm>
          <a:prstGeom prst="line">
            <a:avLst/>
          </a:prstGeom>
          <a:ln w="5724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08" name="Line"/>
          <p:cNvSpPr/>
          <p:nvPr/>
        </p:nvSpPr>
        <p:spPr>
          <a:xfrm flipV="1">
            <a:off x="5562600" y="3505199"/>
            <a:ext cx="0" cy="1509714"/>
          </a:xfrm>
          <a:prstGeom prst="line">
            <a:avLst/>
          </a:prstGeom>
          <a:ln w="5724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09" name="“Snow White”"/>
          <p:cNvSpPr/>
          <p:nvPr/>
        </p:nvSpPr>
        <p:spPr>
          <a:xfrm>
            <a:off x="5262562" y="3209925"/>
            <a:ext cx="2720976" cy="4847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 algn="ctr">
              <a:defRPr sz="2800" b="1"/>
            </a:lvl1pPr>
          </a:lstStyle>
          <a:p>
            <a:r>
              <a:t>“Snow White”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12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213" name="Code Creation:…"/>
          <p:cNvSpPr/>
          <p:nvPr/>
        </p:nvSpPr>
        <p:spPr>
          <a:xfrm>
            <a:off x="304800" y="914400"/>
            <a:ext cx="8686800" cy="4892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Creation:</a:t>
            </a:r>
          </a:p>
          <a:p>
            <a:pPr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Using the instructions in the file sent to you, fill in the missing JavaScript code to create variables.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When you are done, open the file in Chrome and check the output.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If you successfully completed the activity, you should see a series of pop-up windows with text inside. 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Finally, look at the rest of the code and try to figure out why the text displayed the way it did.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Logs, Prints, Alerts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Logs, Prints, Alerts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Demo Time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Demo Time</a:t>
            </a:r>
          </a:p>
        </p:txBody>
      </p:sp>
      <p:grpSp>
        <p:nvGrpSpPr>
          <p:cNvPr id="220" name="Group"/>
          <p:cNvGrpSpPr/>
          <p:nvPr/>
        </p:nvGrpSpPr>
        <p:grpSpPr>
          <a:xfrm>
            <a:off x="304800" y="1447800"/>
            <a:ext cx="8534400" cy="3429000"/>
            <a:chOff x="0" y="0"/>
            <a:chExt cx="8534400" cy="3429000"/>
          </a:xfrm>
        </p:grpSpPr>
        <p:sp>
          <p:nvSpPr>
            <p:cNvPr id="218" name="Rectangle"/>
            <p:cNvSpPr/>
            <p:nvPr/>
          </p:nvSpPr>
          <p:spPr>
            <a:xfrm>
              <a:off x="0" y="0"/>
              <a:ext cx="8534400" cy="3429000"/>
            </a:xfrm>
            <a:prstGeom prst="rect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000"/>
              </a:pPr>
              <a:endParaRPr/>
            </a:p>
          </p:txBody>
        </p:sp>
        <p:sp>
          <p:nvSpPr>
            <p:cNvPr id="219" name="Instructor: Demo…"/>
            <p:cNvSpPr/>
            <p:nvPr/>
          </p:nvSpPr>
          <p:spPr>
            <a:xfrm>
              <a:off x="0" y="1260904"/>
              <a:ext cx="8534400" cy="9071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44999" tIns="44999" rIns="44999" bIns="44999" numCol="1" anchor="ctr">
              <a:spAutoFit/>
            </a:bodyPr>
            <a:lstStyle/>
            <a:p>
              <a:pPr algn="ctr">
                <a:defRPr sz="3600" b="1" i="1"/>
              </a:pPr>
              <a:r>
                <a:t>Instructor: Demo </a:t>
              </a:r>
            </a:p>
            <a:p>
              <a:pPr algn="ctr">
                <a:defRPr sz="2000" i="1"/>
              </a:pPr>
              <a:r>
                <a:t>(ConsoleDemoInstructor.html | 04-ConsoleLogDemo)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Console.log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Console.log</a:t>
            </a:r>
          </a:p>
        </p:txBody>
      </p:sp>
      <p:sp>
        <p:nvSpPr>
          <p:cNvPr id="223" name="console.log is a quick expression used to print content to the debugger.…"/>
          <p:cNvSpPr/>
          <p:nvPr/>
        </p:nvSpPr>
        <p:spPr>
          <a:xfrm>
            <a:off x="23812" y="990600"/>
            <a:ext cx="9042401" cy="14450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200"/>
            </a:pPr>
            <a:r>
              <a:rPr dirty="0"/>
              <a:t>console.log is a quick expression used to </a:t>
            </a:r>
            <a:r>
              <a:rPr u="sng" dirty="0"/>
              <a:t>print content</a:t>
            </a:r>
            <a:r>
              <a:rPr dirty="0"/>
              <a:t> to the debugger. </a:t>
            </a:r>
          </a:p>
          <a:p>
            <a:pPr marL="455612" indent="-225425">
              <a:defRPr sz="2200"/>
            </a:pPr>
            <a:endParaRPr dirty="0"/>
          </a:p>
          <a:p>
            <a:pPr marL="573088" indent="-342900">
              <a:buClr>
                <a:srgbClr val="000000"/>
              </a:buClr>
              <a:buSzPct val="100000"/>
              <a:buFont typeface="Arial" charset="0"/>
              <a:buChar char="•"/>
              <a:defRPr sz="2200"/>
            </a:pPr>
            <a:r>
              <a:rPr dirty="0"/>
              <a:t>It is a </a:t>
            </a:r>
            <a:r>
              <a:rPr u="sng" dirty="0"/>
              <a:t>very useful tool </a:t>
            </a:r>
            <a:r>
              <a:rPr dirty="0"/>
              <a:t>to use during development and debugging. </a:t>
            </a:r>
          </a:p>
        </p:txBody>
      </p:sp>
      <p:pic>
        <p:nvPicPr>
          <p:cNvPr id="224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39725" y="2971800"/>
            <a:ext cx="8412163" cy="2514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39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240" name="Code Creation:…"/>
          <p:cNvSpPr/>
          <p:nvPr/>
        </p:nvSpPr>
        <p:spPr>
          <a:xfrm>
            <a:off x="304800" y="914400"/>
            <a:ext cx="8686800" cy="41535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Creation:</a:t>
            </a:r>
          </a:p>
          <a:p>
            <a:pPr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Using the file sent to you as a guide, modify the code so that i</a:t>
            </a:r>
            <a:r>
              <a:rPr lang="en-US" dirty="0"/>
              <a:t>t</a:t>
            </a:r>
            <a:r>
              <a:rPr dirty="0"/>
              <a:t> uses console.log instead of alerts to display messages.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Then open the file in the browser and open up chrome Developer tools -&gt; Console to confirm the changes worked.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With a partner, discuss the differen</a:t>
            </a:r>
            <a:r>
              <a:rPr lang="en-US" dirty="0"/>
              <a:t>ce</a:t>
            </a:r>
            <a:r>
              <a:rPr dirty="0"/>
              <a:t> between using console.log and alert.</a:t>
            </a:r>
          </a:p>
        </p:txBody>
      </p:sp>
      <p:pic>
        <p:nvPicPr>
          <p:cNvPr id="241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65650" y="4752975"/>
            <a:ext cx="3862388" cy="15144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INSTRUCTOR DEMO!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INSTRUCTOR DEMO!</a:t>
            </a:r>
          </a:p>
        </p:txBody>
      </p:sp>
      <p:grpSp>
        <p:nvGrpSpPr>
          <p:cNvPr id="246" name="Group"/>
          <p:cNvGrpSpPr/>
          <p:nvPr/>
        </p:nvGrpSpPr>
        <p:grpSpPr>
          <a:xfrm>
            <a:off x="304800" y="2590800"/>
            <a:ext cx="8534400" cy="1524000"/>
            <a:chOff x="0" y="0"/>
            <a:chExt cx="8534400" cy="1524000"/>
          </a:xfrm>
        </p:grpSpPr>
        <p:sp>
          <p:nvSpPr>
            <p:cNvPr id="244" name="Rectangle"/>
            <p:cNvSpPr/>
            <p:nvPr/>
          </p:nvSpPr>
          <p:spPr>
            <a:xfrm>
              <a:off x="0" y="0"/>
              <a:ext cx="8534400" cy="1524000"/>
            </a:xfrm>
            <a:prstGeom prst="rect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4800"/>
              </a:pPr>
              <a:endParaRPr/>
            </a:p>
          </p:txBody>
        </p:sp>
        <p:sp>
          <p:nvSpPr>
            <p:cNvPr id="245" name="Alerts, Prompts, Confirms"/>
            <p:cNvSpPr/>
            <p:nvPr/>
          </p:nvSpPr>
          <p:spPr>
            <a:xfrm>
              <a:off x="0" y="377721"/>
              <a:ext cx="8534400" cy="7685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44999" tIns="44999" rIns="44999" bIns="44999" numCol="1" anchor="ctr">
              <a:spAutoFit/>
            </a:bodyPr>
            <a:lstStyle>
              <a:lvl1pPr algn="ctr">
                <a:defRPr sz="4800" b="1" i="1"/>
              </a:lvl1pPr>
            </a:lstStyle>
            <a:p>
              <a:r>
                <a:t>Alerts, Prompts, Confirms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Demo Time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Demo Time</a:t>
            </a:r>
          </a:p>
        </p:txBody>
      </p:sp>
      <p:grpSp>
        <p:nvGrpSpPr>
          <p:cNvPr id="251" name="Group"/>
          <p:cNvGrpSpPr/>
          <p:nvPr/>
        </p:nvGrpSpPr>
        <p:grpSpPr>
          <a:xfrm>
            <a:off x="304800" y="1447800"/>
            <a:ext cx="8534400" cy="3429000"/>
            <a:chOff x="0" y="0"/>
            <a:chExt cx="8534400" cy="3429000"/>
          </a:xfrm>
        </p:grpSpPr>
        <p:sp>
          <p:nvSpPr>
            <p:cNvPr id="249" name="Rectangle"/>
            <p:cNvSpPr/>
            <p:nvPr/>
          </p:nvSpPr>
          <p:spPr>
            <a:xfrm>
              <a:off x="0" y="0"/>
              <a:ext cx="8534400" cy="3429000"/>
            </a:xfrm>
            <a:prstGeom prst="rect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000"/>
              </a:pPr>
              <a:endParaRPr/>
            </a:p>
          </p:txBody>
        </p:sp>
        <p:sp>
          <p:nvSpPr>
            <p:cNvPr id="250" name="Instructor: Demo…"/>
            <p:cNvSpPr/>
            <p:nvPr/>
          </p:nvSpPr>
          <p:spPr>
            <a:xfrm>
              <a:off x="0" y="1260904"/>
              <a:ext cx="8534400" cy="9071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44999" tIns="44999" rIns="44999" bIns="44999" numCol="1" anchor="ctr">
              <a:spAutoFit/>
            </a:bodyPr>
            <a:lstStyle/>
            <a:p>
              <a:pPr algn="ctr">
                <a:defRPr sz="3600" b="1" i="1"/>
              </a:pPr>
              <a:r>
                <a:t>Instructor: Demo </a:t>
              </a:r>
            </a:p>
            <a:p>
              <a:pPr algn="ctr">
                <a:defRPr sz="2000" i="1"/>
              </a:pPr>
              <a:r>
                <a:t>(PromptDemo.html | 06-PromptDemo)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76887" y="4267200"/>
            <a:ext cx="3413126" cy="1704975"/>
          </a:xfrm>
          <a:prstGeom prst="rect">
            <a:avLst/>
          </a:prstGeom>
          <a:ln w="12700">
            <a:miter lim="400000"/>
          </a:ln>
        </p:spPr>
      </p:pic>
      <p:pic>
        <p:nvPicPr>
          <p:cNvPr id="254" name="image.png" descr="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562600" y="2819400"/>
            <a:ext cx="3414713" cy="1431925"/>
          </a:xfrm>
          <a:prstGeom prst="rect">
            <a:avLst/>
          </a:prstGeom>
          <a:ln w="12700">
            <a:miter lim="400000"/>
          </a:ln>
        </p:spPr>
      </p:pic>
      <p:pic>
        <p:nvPicPr>
          <p:cNvPr id="255" name="image.png" descr="imag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551487" y="1600200"/>
            <a:ext cx="3414713" cy="1189038"/>
          </a:xfrm>
          <a:prstGeom prst="rect">
            <a:avLst/>
          </a:prstGeom>
          <a:ln w="12700">
            <a:miter lim="400000"/>
          </a:ln>
        </p:spPr>
      </p:pic>
      <p:pic>
        <p:nvPicPr>
          <p:cNvPr id="256" name="image.png" descr="imag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4287" y="3867150"/>
            <a:ext cx="5283201" cy="1635125"/>
          </a:xfrm>
          <a:prstGeom prst="rect">
            <a:avLst/>
          </a:prstGeom>
          <a:ln w="12700">
            <a:miter lim="400000"/>
          </a:ln>
        </p:spPr>
      </p:pic>
      <p:sp>
        <p:nvSpPr>
          <p:cNvPr id="257" name="Alerts, Prompts, Confirms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Alerts, Prompts, Confirms</a:t>
            </a:r>
          </a:p>
        </p:txBody>
      </p:sp>
      <p:sp>
        <p:nvSpPr>
          <p:cNvPr id="258" name="Alerts, Confirms, and Prompts will create a popup box in the browser when run.…"/>
          <p:cNvSpPr/>
          <p:nvPr/>
        </p:nvSpPr>
        <p:spPr>
          <a:xfrm>
            <a:off x="217487" y="990600"/>
            <a:ext cx="5080001" cy="19375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000"/>
            </a:pPr>
            <a:r>
              <a:rPr dirty="0"/>
              <a:t>Alerts, Confirms, and Prompts will create a </a:t>
            </a:r>
            <a:r>
              <a:rPr u="sng" dirty="0"/>
              <a:t>popup box</a:t>
            </a:r>
            <a:r>
              <a:rPr dirty="0"/>
              <a:t> in the browser when run. </a:t>
            </a:r>
          </a:p>
          <a:p>
            <a:pPr marL="573087" indent="-342900">
              <a:buFont typeface="Arial" charset="0"/>
              <a:buChar char="•"/>
              <a:defRPr sz="2000"/>
            </a:pPr>
            <a:endParaRPr dirty="0"/>
          </a:p>
          <a:p>
            <a:pPr marL="573088" indent="-342900">
              <a:buClr>
                <a:srgbClr val="000000"/>
              </a:buClr>
              <a:buSzPct val="100000"/>
              <a:buFont typeface="Arial" charset="0"/>
              <a:buChar char="•"/>
              <a:defRPr sz="2000"/>
            </a:pPr>
            <a:r>
              <a:rPr dirty="0"/>
              <a:t>These are also useful for development and debugging.</a:t>
            </a:r>
          </a:p>
        </p:txBody>
      </p:sp>
      <p:sp>
        <p:nvSpPr>
          <p:cNvPr id="259" name="Line"/>
          <p:cNvSpPr/>
          <p:nvPr/>
        </p:nvSpPr>
        <p:spPr>
          <a:xfrm flipV="1">
            <a:off x="2757487" y="2436812"/>
            <a:ext cx="3033714" cy="1633538"/>
          </a:xfrm>
          <a:prstGeom prst="line">
            <a:avLst/>
          </a:prstGeom>
          <a:ln w="4428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60" name="Line"/>
          <p:cNvSpPr/>
          <p:nvPr/>
        </p:nvSpPr>
        <p:spPr>
          <a:xfrm flipV="1">
            <a:off x="4556125" y="3865562"/>
            <a:ext cx="1233488" cy="727076"/>
          </a:xfrm>
          <a:prstGeom prst="line">
            <a:avLst/>
          </a:prstGeom>
          <a:ln w="4428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61" name="Line"/>
          <p:cNvSpPr/>
          <p:nvPr/>
        </p:nvSpPr>
        <p:spPr>
          <a:xfrm flipV="1">
            <a:off x="4556125" y="5029199"/>
            <a:ext cx="1158875" cy="280989"/>
          </a:xfrm>
          <a:prstGeom prst="line">
            <a:avLst/>
          </a:prstGeom>
          <a:ln w="4428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64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265" name="Code Creation:…"/>
          <p:cNvSpPr/>
          <p:nvPr/>
        </p:nvSpPr>
        <p:spPr>
          <a:xfrm>
            <a:off x="304800" y="914400"/>
            <a:ext cx="8686800" cy="41535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Creation:</a:t>
            </a:r>
          </a:p>
          <a:p>
            <a:pPr>
              <a:defRPr sz="2400"/>
            </a:pPr>
            <a:endParaRPr dirty="0"/>
          </a:p>
          <a:p>
            <a:pPr>
              <a:defRPr sz="2400"/>
            </a:pPr>
            <a:r>
              <a:rPr dirty="0"/>
              <a:t>Write JavaScript code that does the following:</a:t>
            </a:r>
          </a:p>
          <a:p>
            <a:pPr>
              <a:defRPr sz="24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r>
              <a:rPr dirty="0"/>
              <a:t>Using a confirm, ask the user: “Do you like _____?” and store their response in a variable.</a:t>
            </a:r>
          </a:p>
          <a:p>
            <a:pPr marL="342900" indent="-342900">
              <a:buFont typeface="Arial" charset="0"/>
              <a:buChar char="•"/>
              <a:defRPr sz="24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r>
              <a:rPr dirty="0"/>
              <a:t>Using a prompt, ask the user: “What kind of _____? do you like?” and store their response in a variable.</a:t>
            </a:r>
          </a:p>
          <a:p>
            <a:pPr>
              <a:defRPr sz="24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r>
              <a:rPr dirty="0"/>
              <a:t>Alert both variables to the screen.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Homework #2 – Questions?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Homework #2 – Questions?</a:t>
            </a:r>
          </a:p>
        </p:txBody>
      </p:sp>
      <p:sp>
        <p:nvSpPr>
          <p:cNvPr id="112" name="Two parts to the assignment…"/>
          <p:cNvSpPr/>
          <p:nvPr/>
        </p:nvSpPr>
        <p:spPr>
          <a:xfrm>
            <a:off x="304800" y="914400"/>
            <a:ext cx="8686800" cy="30455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/>
            </a:pPr>
            <a:r>
              <a:rPr dirty="0"/>
              <a:t>Two parts to the assignment </a:t>
            </a:r>
          </a:p>
          <a:p>
            <a:pPr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Take existing Portfolio and apply Media Queries and Viewport to make mobile responsive.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Use Bootstrap CSS to recreate the portfolio you built in HW1. Your Bootstrap solution should minimize use of media queries.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Document Write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Document Write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2875" y="2790825"/>
            <a:ext cx="6561138" cy="3533775"/>
          </a:xfrm>
          <a:prstGeom prst="rect">
            <a:avLst/>
          </a:prstGeom>
          <a:ln w="12700">
            <a:miter lim="400000"/>
          </a:ln>
        </p:spPr>
      </p:pic>
      <p:sp>
        <p:nvSpPr>
          <p:cNvPr id="270" name="Writing to HTML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Writing to HTML</a:t>
            </a:r>
          </a:p>
        </p:txBody>
      </p:sp>
      <p:sp>
        <p:nvSpPr>
          <p:cNvPr id="271" name="We can also use JavaScript to directly write to the HTML page itself using document.write( ).…"/>
          <p:cNvSpPr/>
          <p:nvPr/>
        </p:nvSpPr>
        <p:spPr>
          <a:xfrm>
            <a:off x="142875" y="636587"/>
            <a:ext cx="8774113" cy="19067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000"/>
            </a:pPr>
            <a:r>
              <a:rPr dirty="0"/>
              <a:t>We can also use JavaScript to directly write to the HTML page itself using </a:t>
            </a:r>
            <a:r>
              <a:rPr b="1" dirty="0"/>
              <a:t>document.write( ).</a:t>
            </a:r>
          </a:p>
          <a:p>
            <a:pPr>
              <a:defRPr sz="2000"/>
            </a:pPr>
            <a:endParaRPr b="1"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000"/>
            </a:pPr>
            <a:r>
              <a:rPr dirty="0"/>
              <a:t>Later we will go over </a:t>
            </a:r>
            <a:r>
              <a:rPr i="1" dirty="0"/>
              <a:t>much</a:t>
            </a:r>
            <a:r>
              <a:rPr dirty="0"/>
              <a:t> more advanced approaches for writing HTML using JavaScript and jQuery.</a:t>
            </a:r>
          </a:p>
        </p:txBody>
      </p:sp>
      <p:sp>
        <p:nvSpPr>
          <p:cNvPr id="272" name="Test.html…"/>
          <p:cNvSpPr/>
          <p:nvPr/>
        </p:nvSpPr>
        <p:spPr>
          <a:xfrm>
            <a:off x="6477000" y="5359400"/>
            <a:ext cx="1671638" cy="665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indent="228600">
              <a:defRPr sz="2000" b="1"/>
            </a:pPr>
            <a:r>
              <a:t>Test.html </a:t>
            </a:r>
          </a:p>
          <a:p>
            <a:pPr indent="228600">
              <a:defRPr sz="2000" b="1"/>
            </a:pPr>
            <a:r>
              <a:t>(sublime)</a:t>
            </a:r>
          </a:p>
        </p:txBody>
      </p:sp>
      <p:pic>
        <p:nvPicPr>
          <p:cNvPr id="273" name="image.png" descr="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53000" y="3429000"/>
            <a:ext cx="4105275" cy="71278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274" name="Test.html (chrome)"/>
          <p:cNvSpPr/>
          <p:nvPr/>
        </p:nvSpPr>
        <p:spPr>
          <a:xfrm>
            <a:off x="6477000" y="3024187"/>
            <a:ext cx="3124200" cy="3737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 indent="228600">
              <a:defRPr sz="2000" b="1"/>
            </a:lvl1pPr>
          </a:lstStyle>
          <a:p>
            <a:r>
              <a:t>Test.html (chrome)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If/Else Statements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If/Else Statements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Demo Time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Demo Time</a:t>
            </a:r>
          </a:p>
        </p:txBody>
      </p:sp>
      <p:grpSp>
        <p:nvGrpSpPr>
          <p:cNvPr id="281" name="Group"/>
          <p:cNvGrpSpPr/>
          <p:nvPr/>
        </p:nvGrpSpPr>
        <p:grpSpPr>
          <a:xfrm>
            <a:off x="304800" y="1447800"/>
            <a:ext cx="8534400" cy="3429000"/>
            <a:chOff x="0" y="0"/>
            <a:chExt cx="8534400" cy="3429000"/>
          </a:xfrm>
        </p:grpSpPr>
        <p:sp>
          <p:nvSpPr>
            <p:cNvPr id="279" name="Rectangle"/>
            <p:cNvSpPr/>
            <p:nvPr/>
          </p:nvSpPr>
          <p:spPr>
            <a:xfrm>
              <a:off x="0" y="0"/>
              <a:ext cx="8534400" cy="3429000"/>
            </a:xfrm>
            <a:prstGeom prst="rect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000"/>
              </a:pPr>
              <a:endParaRPr/>
            </a:p>
          </p:txBody>
        </p:sp>
        <p:sp>
          <p:nvSpPr>
            <p:cNvPr id="280" name="Instructor: Demo…"/>
            <p:cNvSpPr/>
            <p:nvPr/>
          </p:nvSpPr>
          <p:spPr>
            <a:xfrm>
              <a:off x="0" y="1260904"/>
              <a:ext cx="8534400" cy="9071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44999" tIns="44999" rIns="44999" bIns="44999" numCol="1" anchor="ctr">
              <a:spAutoFit/>
            </a:bodyPr>
            <a:lstStyle/>
            <a:p>
              <a:pPr algn="ctr">
                <a:defRPr sz="3600" b="1" i="1"/>
              </a:pPr>
              <a:r>
                <a:t>Instructor: Demo </a:t>
              </a:r>
            </a:p>
            <a:p>
              <a:pPr algn="ctr">
                <a:defRPr sz="2000" i="1"/>
              </a:pPr>
              <a:r>
                <a:t>(conditionaldemo.html | 08-ConditionalDemo)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If/Else Statements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If/Else Statements</a:t>
            </a:r>
          </a:p>
        </p:txBody>
      </p:sp>
      <p:sp>
        <p:nvSpPr>
          <p:cNvPr id="284" name="If/Else statements are critical.…"/>
          <p:cNvSpPr/>
          <p:nvPr/>
        </p:nvSpPr>
        <p:spPr>
          <a:xfrm>
            <a:off x="152400" y="838200"/>
            <a:ext cx="8764588" cy="18580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/>
            </a:pPr>
            <a:r>
              <a:t>If/Else statements are </a:t>
            </a:r>
            <a:r>
              <a:rPr u="sng"/>
              <a:t>critical</a:t>
            </a:r>
            <a:r>
              <a:t>. </a:t>
            </a:r>
          </a:p>
          <a:p>
            <a:pPr marL="455612" indent="-225425">
              <a:defRPr sz="2400"/>
            </a:pPr>
            <a:endParaRPr/>
          </a:p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/>
            </a:pPr>
            <a:r>
              <a:t>Each statement is composed of an </a:t>
            </a:r>
            <a:r>
              <a:rPr u="sng"/>
              <a:t>if, else-if, or else</a:t>
            </a:r>
            <a:r>
              <a:t> (keyword), a </a:t>
            </a:r>
            <a:r>
              <a:rPr u="sng"/>
              <a:t>condition</a:t>
            </a:r>
            <a:r>
              <a:t>, and the resulting code in { } </a:t>
            </a:r>
            <a:r>
              <a:rPr u="sng"/>
              <a:t>curly brackets.</a:t>
            </a:r>
          </a:p>
        </p:txBody>
      </p:sp>
      <p:pic>
        <p:nvPicPr>
          <p:cNvPr id="285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1137" y="3124200"/>
            <a:ext cx="8647113" cy="25066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88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289" name="Code Creation:…"/>
          <p:cNvSpPr/>
          <p:nvPr/>
        </p:nvSpPr>
        <p:spPr>
          <a:xfrm>
            <a:off x="304800" y="914400"/>
            <a:ext cx="8686800" cy="4892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Creation:</a:t>
            </a:r>
          </a:p>
          <a:p>
            <a:pPr>
              <a:defRPr sz="24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200"/>
            </a:pPr>
            <a:r>
              <a:rPr dirty="0"/>
              <a:t>Create a website (from scratch) that asks users if they eat steak.</a:t>
            </a:r>
          </a:p>
          <a:p>
            <a:pPr marL="342900" indent="-342900">
              <a:buFont typeface="Arial" charset="0"/>
              <a:buChar char="•"/>
              <a:defRPr sz="22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200"/>
            </a:pPr>
            <a:r>
              <a:rPr dirty="0"/>
              <a:t>If they respond with “yes”, write the following to the page: “Here’s a Steak Sandwich!”.</a:t>
            </a:r>
          </a:p>
          <a:p>
            <a:pPr>
              <a:defRPr sz="22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200"/>
            </a:pPr>
            <a:r>
              <a:rPr dirty="0"/>
              <a:t>If they respond with “no”, write the following to the page: “Here’s a Tofu Stir-Fry!”.</a:t>
            </a:r>
          </a:p>
          <a:p>
            <a:pPr>
              <a:defRPr sz="22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200" b="1"/>
            </a:pPr>
            <a:r>
              <a:rPr dirty="0"/>
              <a:t>Bonus</a:t>
            </a:r>
            <a:r>
              <a:rPr b="0" dirty="0"/>
              <a:t>: Ask what the user’s birth year is. If they are under 21, alert the following: “No Sake for you!” </a:t>
            </a:r>
          </a:p>
          <a:p>
            <a:pPr>
              <a:defRPr sz="2200"/>
            </a:pPr>
            <a:endParaRPr b="0"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200" b="1"/>
            </a:pPr>
            <a:r>
              <a:rPr dirty="0"/>
              <a:t>Hint: </a:t>
            </a:r>
            <a:r>
              <a:rPr b="0" dirty="0"/>
              <a:t>You will need to use document.write( ) from the last activity.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92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293" name="Code Dissection:…"/>
          <p:cNvSpPr/>
          <p:nvPr/>
        </p:nvSpPr>
        <p:spPr>
          <a:xfrm>
            <a:off x="304800" y="914400"/>
            <a:ext cx="8686800" cy="35379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Dissection:</a:t>
            </a:r>
          </a:p>
          <a:p>
            <a:pPr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200"/>
            </a:pPr>
            <a:r>
              <a:rPr dirty="0"/>
              <a:t>Open the file sent to you in </a:t>
            </a:r>
            <a:r>
              <a:rPr lang="en-US" dirty="0"/>
              <a:t>VS Code</a:t>
            </a:r>
            <a:r>
              <a:rPr dirty="0"/>
              <a:t>. 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2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200"/>
            </a:pPr>
            <a:r>
              <a:rPr dirty="0"/>
              <a:t>With a partner, go through and predict what the result of each “conditional” statement will be (i.e. will the “if” or the “else” be triggered).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2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200"/>
            </a:pPr>
            <a:r>
              <a:rPr dirty="0"/>
              <a:t>Then run the program to check if you are right. Note any that you got wrong and ask about it in class.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Arrays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Arrays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Rectangle"/>
          <p:cNvSpPr/>
          <p:nvPr/>
        </p:nvSpPr>
        <p:spPr>
          <a:xfrm>
            <a:off x="279400" y="2362200"/>
            <a:ext cx="8521700" cy="1905000"/>
          </a:xfrm>
          <a:prstGeom prst="rect">
            <a:avLst/>
          </a:prstGeom>
          <a:solidFill>
            <a:srgbClr val="262626">
              <a:alpha val="98822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98" name="The Zoo Pen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The Zoo Pen</a:t>
            </a:r>
          </a:p>
        </p:txBody>
      </p:sp>
      <p:sp>
        <p:nvSpPr>
          <p:cNvPr id="299" name="Rectangle"/>
          <p:cNvSpPr/>
          <p:nvPr/>
        </p:nvSpPr>
        <p:spPr>
          <a:xfrm>
            <a:off x="534987" y="2590800"/>
            <a:ext cx="18446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00" name="Rectangle"/>
          <p:cNvSpPr/>
          <p:nvPr/>
        </p:nvSpPr>
        <p:spPr>
          <a:xfrm>
            <a:off x="2598737" y="2590800"/>
            <a:ext cx="18446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01" name="Rectangle"/>
          <p:cNvSpPr/>
          <p:nvPr/>
        </p:nvSpPr>
        <p:spPr>
          <a:xfrm>
            <a:off x="4686300" y="2590800"/>
            <a:ext cx="1846263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02" name="Rectangle"/>
          <p:cNvSpPr/>
          <p:nvPr/>
        </p:nvSpPr>
        <p:spPr>
          <a:xfrm>
            <a:off x="6775450" y="2565400"/>
            <a:ext cx="1844675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03" name="Index 0"/>
          <p:cNvSpPr/>
          <p:nvPr/>
        </p:nvSpPr>
        <p:spPr>
          <a:xfrm>
            <a:off x="960437" y="4495800"/>
            <a:ext cx="91608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0 </a:t>
            </a:r>
          </a:p>
        </p:txBody>
      </p:sp>
      <p:sp>
        <p:nvSpPr>
          <p:cNvPr id="304" name="Index 1"/>
          <p:cNvSpPr/>
          <p:nvPr/>
        </p:nvSpPr>
        <p:spPr>
          <a:xfrm>
            <a:off x="3022600" y="4495800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1</a:t>
            </a:r>
          </a:p>
        </p:txBody>
      </p:sp>
      <p:sp>
        <p:nvSpPr>
          <p:cNvPr id="305" name="Index 2"/>
          <p:cNvSpPr/>
          <p:nvPr/>
        </p:nvSpPr>
        <p:spPr>
          <a:xfrm>
            <a:off x="5022850" y="4495800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2</a:t>
            </a:r>
          </a:p>
        </p:txBody>
      </p:sp>
      <p:sp>
        <p:nvSpPr>
          <p:cNvPr id="306" name="Index 3"/>
          <p:cNvSpPr/>
          <p:nvPr/>
        </p:nvSpPr>
        <p:spPr>
          <a:xfrm>
            <a:off x="7232650" y="4495800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3</a:t>
            </a:r>
          </a:p>
        </p:txBody>
      </p:sp>
      <p:sp>
        <p:nvSpPr>
          <p:cNvPr id="307" name="Array Name:  zooAnimals"/>
          <p:cNvSpPr/>
          <p:nvPr/>
        </p:nvSpPr>
        <p:spPr>
          <a:xfrm>
            <a:off x="293687" y="1833562"/>
            <a:ext cx="2770892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pPr>
              <a:defRPr b="1"/>
            </a:pPr>
            <a:r>
              <a:t>Array Name:  </a:t>
            </a:r>
            <a:r>
              <a:rPr b="0"/>
              <a:t>zooAnimals</a:t>
            </a:r>
          </a:p>
        </p:txBody>
      </p:sp>
      <p:sp>
        <p:nvSpPr>
          <p:cNvPr id="308" name="Zebra"/>
          <p:cNvSpPr/>
          <p:nvPr/>
        </p:nvSpPr>
        <p:spPr>
          <a:xfrm>
            <a:off x="998537" y="3130550"/>
            <a:ext cx="69987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Zebra</a:t>
            </a:r>
          </a:p>
        </p:txBody>
      </p:sp>
      <p:sp>
        <p:nvSpPr>
          <p:cNvPr id="309" name="Giraffe"/>
          <p:cNvSpPr/>
          <p:nvPr/>
        </p:nvSpPr>
        <p:spPr>
          <a:xfrm>
            <a:off x="5232400" y="3130550"/>
            <a:ext cx="78459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Giraffe</a:t>
            </a:r>
          </a:p>
        </p:txBody>
      </p:sp>
      <p:sp>
        <p:nvSpPr>
          <p:cNvPr id="310" name="Rhino"/>
          <p:cNvSpPr/>
          <p:nvPr/>
        </p:nvSpPr>
        <p:spPr>
          <a:xfrm>
            <a:off x="3100387" y="3130550"/>
            <a:ext cx="699985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Rhino</a:t>
            </a:r>
          </a:p>
        </p:txBody>
      </p:sp>
      <p:sp>
        <p:nvSpPr>
          <p:cNvPr id="311" name="Owl"/>
          <p:cNvSpPr/>
          <p:nvPr/>
        </p:nvSpPr>
        <p:spPr>
          <a:xfrm>
            <a:off x="7299325" y="3130550"/>
            <a:ext cx="496388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Owl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Rectangle"/>
          <p:cNvSpPr/>
          <p:nvPr/>
        </p:nvSpPr>
        <p:spPr>
          <a:xfrm>
            <a:off x="279400" y="1447800"/>
            <a:ext cx="8521700" cy="1905000"/>
          </a:xfrm>
          <a:prstGeom prst="rect">
            <a:avLst/>
          </a:prstGeom>
          <a:solidFill>
            <a:srgbClr val="262626">
              <a:alpha val="98822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14" name="The Zoo Pen… Coded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The Zoo Pen… Coded</a:t>
            </a:r>
          </a:p>
        </p:txBody>
      </p:sp>
      <p:sp>
        <p:nvSpPr>
          <p:cNvPr id="315" name="Rectangle"/>
          <p:cNvSpPr/>
          <p:nvPr/>
        </p:nvSpPr>
        <p:spPr>
          <a:xfrm>
            <a:off x="534987" y="1676400"/>
            <a:ext cx="18446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16" name="Rectangle"/>
          <p:cNvSpPr/>
          <p:nvPr/>
        </p:nvSpPr>
        <p:spPr>
          <a:xfrm>
            <a:off x="2598737" y="1676400"/>
            <a:ext cx="18446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17" name="Rectangle"/>
          <p:cNvSpPr/>
          <p:nvPr/>
        </p:nvSpPr>
        <p:spPr>
          <a:xfrm>
            <a:off x="4686300" y="1676400"/>
            <a:ext cx="1846263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18" name="Rectangle"/>
          <p:cNvSpPr/>
          <p:nvPr/>
        </p:nvSpPr>
        <p:spPr>
          <a:xfrm>
            <a:off x="6775450" y="1651000"/>
            <a:ext cx="1844675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19" name="Index 0"/>
          <p:cNvSpPr/>
          <p:nvPr/>
        </p:nvSpPr>
        <p:spPr>
          <a:xfrm>
            <a:off x="960437" y="3581400"/>
            <a:ext cx="91608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0 </a:t>
            </a:r>
          </a:p>
        </p:txBody>
      </p:sp>
      <p:sp>
        <p:nvSpPr>
          <p:cNvPr id="320" name="Index 1"/>
          <p:cNvSpPr/>
          <p:nvPr/>
        </p:nvSpPr>
        <p:spPr>
          <a:xfrm>
            <a:off x="3022600" y="3581400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1</a:t>
            </a:r>
          </a:p>
        </p:txBody>
      </p:sp>
      <p:sp>
        <p:nvSpPr>
          <p:cNvPr id="321" name="Index 2"/>
          <p:cNvSpPr/>
          <p:nvPr/>
        </p:nvSpPr>
        <p:spPr>
          <a:xfrm>
            <a:off x="5022850" y="3581400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2</a:t>
            </a:r>
          </a:p>
        </p:txBody>
      </p:sp>
      <p:sp>
        <p:nvSpPr>
          <p:cNvPr id="322" name="Index 3"/>
          <p:cNvSpPr/>
          <p:nvPr/>
        </p:nvSpPr>
        <p:spPr>
          <a:xfrm>
            <a:off x="7232650" y="3581400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3</a:t>
            </a:r>
          </a:p>
        </p:txBody>
      </p:sp>
      <p:sp>
        <p:nvSpPr>
          <p:cNvPr id="323" name="Array Name:  zooAnimals"/>
          <p:cNvSpPr/>
          <p:nvPr/>
        </p:nvSpPr>
        <p:spPr>
          <a:xfrm>
            <a:off x="293687" y="919162"/>
            <a:ext cx="2770892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pPr>
              <a:defRPr b="1"/>
            </a:pPr>
            <a:r>
              <a:t>Array Name:  </a:t>
            </a:r>
            <a:r>
              <a:rPr b="0"/>
              <a:t>zooAnimals</a:t>
            </a:r>
          </a:p>
        </p:txBody>
      </p:sp>
      <p:sp>
        <p:nvSpPr>
          <p:cNvPr id="324" name="Zebra"/>
          <p:cNvSpPr/>
          <p:nvPr/>
        </p:nvSpPr>
        <p:spPr>
          <a:xfrm>
            <a:off x="998537" y="2216150"/>
            <a:ext cx="69987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Zebra</a:t>
            </a:r>
          </a:p>
        </p:txBody>
      </p:sp>
      <p:sp>
        <p:nvSpPr>
          <p:cNvPr id="325" name="Giraffe"/>
          <p:cNvSpPr/>
          <p:nvPr/>
        </p:nvSpPr>
        <p:spPr>
          <a:xfrm>
            <a:off x="5232400" y="2216150"/>
            <a:ext cx="78459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Giraffe</a:t>
            </a:r>
          </a:p>
        </p:txBody>
      </p:sp>
      <p:sp>
        <p:nvSpPr>
          <p:cNvPr id="326" name="Rhino"/>
          <p:cNvSpPr/>
          <p:nvPr/>
        </p:nvSpPr>
        <p:spPr>
          <a:xfrm>
            <a:off x="3100387" y="2216150"/>
            <a:ext cx="699985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Rhino</a:t>
            </a:r>
          </a:p>
        </p:txBody>
      </p:sp>
      <p:sp>
        <p:nvSpPr>
          <p:cNvPr id="327" name="Owl"/>
          <p:cNvSpPr/>
          <p:nvPr/>
        </p:nvSpPr>
        <p:spPr>
          <a:xfrm>
            <a:off x="7299325" y="2216150"/>
            <a:ext cx="496388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Owl</a:t>
            </a:r>
          </a:p>
        </p:txBody>
      </p:sp>
      <p:sp>
        <p:nvSpPr>
          <p:cNvPr id="328" name="Coded in JavaScript using an Array"/>
          <p:cNvSpPr/>
          <p:nvPr/>
        </p:nvSpPr>
        <p:spPr>
          <a:xfrm>
            <a:off x="330200" y="4741862"/>
            <a:ext cx="395608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pPr>
              <a:defRPr b="1"/>
            </a:pPr>
            <a:r>
              <a:t>Coded in JavaScript using an </a:t>
            </a:r>
            <a:r>
              <a:rPr u="sng"/>
              <a:t>Array</a:t>
            </a:r>
          </a:p>
        </p:txBody>
      </p:sp>
      <p:pic>
        <p:nvPicPr>
          <p:cNvPr id="329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2125" y="5235575"/>
            <a:ext cx="8096250" cy="10223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oday’s Class!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Today’s Class!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Basic Arrays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Basic Arrays </a:t>
            </a:r>
          </a:p>
        </p:txBody>
      </p:sp>
      <p:sp>
        <p:nvSpPr>
          <p:cNvPr id="337" name="Arrays a type of variable that are collections.…"/>
          <p:cNvSpPr/>
          <p:nvPr/>
        </p:nvSpPr>
        <p:spPr>
          <a:xfrm>
            <a:off x="450850" y="866775"/>
            <a:ext cx="8583613" cy="30455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/>
            </a:pPr>
            <a:r>
              <a:rPr dirty="0"/>
              <a:t>Arrays a type of variable that are </a:t>
            </a:r>
            <a:r>
              <a:rPr u="sng" dirty="0"/>
              <a:t>collections</a:t>
            </a:r>
            <a:r>
              <a:rPr dirty="0"/>
              <a:t>. </a:t>
            </a:r>
          </a:p>
          <a:p>
            <a:pPr marL="455612" indent="-225425">
              <a:defRPr sz="2400"/>
            </a:pPr>
            <a:endParaRPr dirty="0"/>
          </a:p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/>
            </a:pPr>
            <a:r>
              <a:rPr dirty="0"/>
              <a:t>These collections can be made up of </a:t>
            </a:r>
            <a:r>
              <a:rPr u="sng" dirty="0"/>
              <a:t>strings</a:t>
            </a:r>
            <a:r>
              <a:rPr dirty="0"/>
              <a:t>, </a:t>
            </a:r>
            <a:r>
              <a:rPr u="sng" dirty="0"/>
              <a:t>numbers</a:t>
            </a:r>
            <a:r>
              <a:rPr dirty="0"/>
              <a:t>, </a:t>
            </a:r>
            <a:r>
              <a:rPr u="sng" dirty="0"/>
              <a:t>Booleans</a:t>
            </a:r>
            <a:r>
              <a:rPr dirty="0"/>
              <a:t>, other </a:t>
            </a:r>
            <a:r>
              <a:rPr u="sng" dirty="0"/>
              <a:t>arrays</a:t>
            </a:r>
            <a:r>
              <a:rPr dirty="0"/>
              <a:t>, </a:t>
            </a:r>
            <a:r>
              <a:rPr u="sng" dirty="0"/>
              <a:t>objects</a:t>
            </a:r>
            <a:r>
              <a:rPr dirty="0"/>
              <a:t>, anything. </a:t>
            </a:r>
          </a:p>
          <a:p>
            <a:pPr marL="573087" indent="-342900">
              <a:buFont typeface="Arial" charset="0"/>
              <a:buChar char="•"/>
              <a:defRPr sz="2400"/>
            </a:pPr>
            <a:endParaRPr dirty="0"/>
          </a:p>
          <a:p>
            <a:pPr marL="685800" indent="-455612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r>
              <a:rPr dirty="0"/>
              <a:t>Each </a:t>
            </a:r>
            <a:r>
              <a:rPr u="sng" dirty="0"/>
              <a:t>element</a:t>
            </a:r>
            <a:r>
              <a:rPr dirty="0"/>
              <a:t> of the array is marked by an </a:t>
            </a:r>
            <a:r>
              <a:rPr u="sng" dirty="0"/>
              <a:t>index</a:t>
            </a:r>
            <a:r>
              <a:rPr dirty="0"/>
              <a:t>. Indexes always start with 0.</a:t>
            </a:r>
          </a:p>
          <a:p>
            <a:pPr marL="455612" indent="-225425">
              <a:defRPr sz="2400"/>
            </a:pPr>
            <a:endParaRPr dirty="0"/>
          </a:p>
        </p:txBody>
      </p:sp>
      <p:pic>
        <p:nvPicPr>
          <p:cNvPr id="338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4462" y="3949700"/>
            <a:ext cx="8856663" cy="20637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Basic Arrays Indices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Basic Arrays Indices</a:t>
            </a:r>
          </a:p>
        </p:txBody>
      </p:sp>
      <p:sp>
        <p:nvSpPr>
          <p:cNvPr id="346" name="To recover the value at any specific index you include the name of the array with a square bracket [ ] and inside the bracket is the element’s index.…"/>
          <p:cNvSpPr/>
          <p:nvPr/>
        </p:nvSpPr>
        <p:spPr>
          <a:xfrm>
            <a:off x="304800" y="761999"/>
            <a:ext cx="8610600" cy="25692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/>
            </a:pPr>
            <a:r>
              <a:t>To recover the value at any specific index you include the </a:t>
            </a:r>
            <a:r>
              <a:rPr u="sng"/>
              <a:t>name of the array</a:t>
            </a:r>
            <a:r>
              <a:t> with a </a:t>
            </a:r>
            <a:r>
              <a:rPr u="sng"/>
              <a:t>square bracket [ ]</a:t>
            </a:r>
            <a:r>
              <a:t> and inside the bracket is the </a:t>
            </a:r>
            <a:r>
              <a:rPr u="sng"/>
              <a:t>element’s index</a:t>
            </a:r>
            <a:r>
              <a:t>.  </a:t>
            </a:r>
          </a:p>
          <a:p>
            <a:pPr marL="455612" indent="-225425">
              <a:defRPr sz="2400"/>
            </a:pPr>
            <a:endParaRPr/>
          </a:p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/>
            </a:pPr>
            <a:r>
              <a:t>You can easily grab the number of elements in the array using the method </a:t>
            </a:r>
            <a:r>
              <a:rPr u="sng"/>
              <a:t>array.length</a:t>
            </a:r>
            <a:r>
              <a:t>. </a:t>
            </a:r>
          </a:p>
        </p:txBody>
      </p:sp>
      <p:pic>
        <p:nvPicPr>
          <p:cNvPr id="347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2562" y="3432175"/>
            <a:ext cx="8855076" cy="23447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Demo Time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Demo Time</a:t>
            </a:r>
          </a:p>
        </p:txBody>
      </p:sp>
      <p:grpSp>
        <p:nvGrpSpPr>
          <p:cNvPr id="343" name="Group"/>
          <p:cNvGrpSpPr/>
          <p:nvPr/>
        </p:nvGrpSpPr>
        <p:grpSpPr>
          <a:xfrm>
            <a:off x="304800" y="1447800"/>
            <a:ext cx="8534400" cy="3429000"/>
            <a:chOff x="0" y="0"/>
            <a:chExt cx="8534400" cy="3429000"/>
          </a:xfrm>
        </p:grpSpPr>
        <p:sp>
          <p:nvSpPr>
            <p:cNvPr id="341" name="Rectangle"/>
            <p:cNvSpPr/>
            <p:nvPr/>
          </p:nvSpPr>
          <p:spPr>
            <a:xfrm>
              <a:off x="0" y="0"/>
              <a:ext cx="8534400" cy="3429000"/>
            </a:xfrm>
            <a:prstGeom prst="rect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000"/>
              </a:pPr>
              <a:endParaRPr/>
            </a:p>
          </p:txBody>
        </p:sp>
        <p:sp>
          <p:nvSpPr>
            <p:cNvPr id="342" name="Instructor: Demo…"/>
            <p:cNvSpPr/>
            <p:nvPr/>
          </p:nvSpPr>
          <p:spPr>
            <a:xfrm>
              <a:off x="0" y="1260904"/>
              <a:ext cx="8534400" cy="9071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44999" tIns="44999" rIns="44999" bIns="44999" numCol="1" anchor="ctr">
              <a:spAutoFit/>
            </a:bodyPr>
            <a:lstStyle/>
            <a:p>
              <a:pPr algn="ctr">
                <a:defRPr sz="3600" b="1" i="1"/>
              </a:pPr>
              <a:r>
                <a:t>Instructor: Demo </a:t>
              </a:r>
            </a:p>
            <a:p>
              <a:pPr algn="ctr">
                <a:defRPr sz="2000" i="1"/>
              </a:pPr>
              <a:r>
                <a:t>(ArraysDemo.html | 11-ArraysDemo)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50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351" name="Class Code Dissection:…"/>
          <p:cNvSpPr/>
          <p:nvPr/>
        </p:nvSpPr>
        <p:spPr>
          <a:xfrm>
            <a:off x="304800" y="914400"/>
            <a:ext cx="8686800" cy="30455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Class Code Dissection:</a:t>
            </a:r>
          </a:p>
          <a:p>
            <a:pPr marL="342900" indent="-342900">
              <a:buFont typeface="Arial" charset="0"/>
              <a:buChar char="•"/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With a partner, take a few moments to look over the following code.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Above each console.log() write a comment “predicting” what you think the output will be.</a:t>
            </a:r>
          </a:p>
          <a:p>
            <a:pPr>
              <a:defRPr sz="2400"/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56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357" name="Code Creation (Challenge):…"/>
          <p:cNvSpPr/>
          <p:nvPr/>
        </p:nvSpPr>
        <p:spPr>
          <a:xfrm>
            <a:off x="304800" y="914400"/>
            <a:ext cx="8686800" cy="41535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 (Challenge):</a:t>
            </a:r>
          </a:p>
          <a:p>
            <a:pPr>
              <a:defRPr sz="24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r>
              <a:rPr dirty="0"/>
              <a:t>Create a website that accomplishes the following:</a:t>
            </a:r>
          </a:p>
          <a:p>
            <a:pPr>
              <a:defRPr sz="2400"/>
            </a:pPr>
            <a:endParaRPr dirty="0"/>
          </a:p>
          <a:p>
            <a:pPr marL="915988" lvl="1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Create an array of your favorite bands.</a:t>
            </a:r>
            <a:endParaRPr lang="en-US" dirty="0"/>
          </a:p>
          <a:p>
            <a:pPr marL="915988" lvl="1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With a prompt, ask the user’s favorite band.</a:t>
            </a:r>
            <a:endParaRPr lang="en-US" dirty="0"/>
          </a:p>
          <a:p>
            <a:pPr marL="915988" lvl="1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If it’s one of your favorites, alert: “YEAH I LOVE THEM!”.</a:t>
            </a:r>
            <a:endParaRPr lang="en-US" dirty="0"/>
          </a:p>
          <a:p>
            <a:pPr marL="915988" lvl="1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If it’s not, alert: “Nah. They’re pretty lame.”.</a:t>
            </a:r>
            <a:endParaRPr lang="en-US" dirty="0"/>
          </a:p>
          <a:p>
            <a:pPr marL="915988" lvl="1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b="1" dirty="0"/>
              <a:t>Hint: </a:t>
            </a:r>
            <a:r>
              <a:rPr dirty="0"/>
              <a:t>You will need to research how to use .indexOf()</a:t>
            </a:r>
            <a:endParaRPr lang="en-US" dirty="0"/>
          </a:p>
          <a:p>
            <a:pPr marL="915988" lvl="1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b="1" dirty="0"/>
              <a:t>Hint: </a:t>
            </a:r>
            <a:r>
              <a:rPr dirty="0"/>
              <a:t>You will need to research how to use .toLowerCase()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65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366" name="Code Creation: Array Logging (If Needed)…"/>
          <p:cNvSpPr/>
          <p:nvPr/>
        </p:nvSpPr>
        <p:spPr>
          <a:xfrm>
            <a:off x="304800" y="762000"/>
            <a:ext cx="8686800" cy="30455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Creation: Array Logging (If Needed)</a:t>
            </a:r>
          </a:p>
          <a:p>
            <a:pPr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Follow the instructions provided in the file to console.log each of the names in the “coolPeople” variable. 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Hint</a:t>
            </a:r>
            <a:r>
              <a:rPr u="none" dirty="0"/>
              <a:t>: You should be repeating the same line 6 times.</a:t>
            </a:r>
            <a:endParaRPr lang="en-US" u="none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Be prepared to share once time is up.</a:t>
            </a:r>
          </a:p>
        </p:txBody>
      </p:sp>
      <p:sp>
        <p:nvSpPr>
          <p:cNvPr id="367" name="Activity: 15-CoolPeopleArray |  Suggested Time: 5 min"/>
          <p:cNvSpPr/>
          <p:nvPr/>
        </p:nvSpPr>
        <p:spPr>
          <a:xfrm>
            <a:off x="2895600" y="125412"/>
            <a:ext cx="6096000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algn="r">
              <a:defRPr b="1"/>
            </a:pPr>
            <a:r>
              <a:t>Activity</a:t>
            </a:r>
            <a:r>
              <a:rPr b="0" i="1"/>
              <a:t>: </a:t>
            </a:r>
            <a:r>
              <a:rPr b="0"/>
              <a:t>15-CoolPeopleArray </a:t>
            </a:r>
            <a:r>
              <a:t>|  Suggested Time: </a:t>
            </a:r>
            <a:r>
              <a:rPr b="0"/>
              <a:t>5 min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70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371" name="Code Creation: Array Setting…"/>
          <p:cNvSpPr/>
          <p:nvPr/>
        </p:nvSpPr>
        <p:spPr>
          <a:xfrm>
            <a:off x="304800" y="762000"/>
            <a:ext cx="8686800" cy="41535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Creation: Array Setting</a:t>
            </a:r>
          </a:p>
          <a:p>
            <a:pPr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Follow the instructions in the file provided to convert each item in the array to lower case.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Make sure to only add in lines of code where instructed.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b="1" dirty="0"/>
              <a:t>Hint: </a:t>
            </a:r>
            <a:r>
              <a:rPr dirty="0"/>
              <a:t>You will need to use the method .</a:t>
            </a:r>
            <a:r>
              <a:rPr dirty="0" err="1"/>
              <a:t>to</a:t>
            </a:r>
            <a:r>
              <a:rPr lang="en-US" dirty="0" err="1"/>
              <a:t>Lower</a:t>
            </a:r>
            <a:r>
              <a:rPr dirty="0" err="1"/>
              <a:t>Case</a:t>
            </a:r>
            <a:r>
              <a:rPr dirty="0"/>
              <a:t>(). Research if you don’t remember how to use it.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Be prepared to share once time is up.</a:t>
            </a:r>
          </a:p>
        </p:txBody>
      </p:sp>
      <p:sp>
        <p:nvSpPr>
          <p:cNvPr id="372" name="Activity: 16-ArraySetting |  Suggested Time: 7 min"/>
          <p:cNvSpPr/>
          <p:nvPr/>
        </p:nvSpPr>
        <p:spPr>
          <a:xfrm>
            <a:off x="2895600" y="125412"/>
            <a:ext cx="6096000" cy="367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algn="r">
              <a:defRPr b="1"/>
            </a:pPr>
            <a:r>
              <a:rPr dirty="0"/>
              <a:t>Activity</a:t>
            </a:r>
            <a:r>
              <a:rPr b="0" i="1" dirty="0"/>
              <a:t>: </a:t>
            </a:r>
            <a:r>
              <a:rPr b="0" dirty="0"/>
              <a:t>16-ArraySetting </a:t>
            </a:r>
            <a:r>
              <a:rPr dirty="0"/>
              <a:t>|  Suggested Time: </a:t>
            </a:r>
            <a:r>
              <a:rPr lang="en-US" dirty="0"/>
              <a:t>5</a:t>
            </a:r>
            <a:r>
              <a:rPr b="0" dirty="0"/>
              <a:t> min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For Loops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For Loops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Rectangle"/>
          <p:cNvSpPr/>
          <p:nvPr/>
        </p:nvSpPr>
        <p:spPr>
          <a:xfrm>
            <a:off x="279400" y="1524000"/>
            <a:ext cx="8521700" cy="1905000"/>
          </a:xfrm>
          <a:prstGeom prst="rect">
            <a:avLst/>
          </a:prstGeom>
          <a:solidFill>
            <a:srgbClr val="262626">
              <a:alpha val="98822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77" name="Back to The Zoo Pen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Back to The Zoo Pen</a:t>
            </a:r>
          </a:p>
        </p:txBody>
      </p:sp>
      <p:sp>
        <p:nvSpPr>
          <p:cNvPr id="378" name="Rectangle"/>
          <p:cNvSpPr/>
          <p:nvPr/>
        </p:nvSpPr>
        <p:spPr>
          <a:xfrm>
            <a:off x="534987" y="1752600"/>
            <a:ext cx="18446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79" name="Rectangle"/>
          <p:cNvSpPr/>
          <p:nvPr/>
        </p:nvSpPr>
        <p:spPr>
          <a:xfrm>
            <a:off x="2598737" y="1752600"/>
            <a:ext cx="18446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80" name="Rectangle"/>
          <p:cNvSpPr/>
          <p:nvPr/>
        </p:nvSpPr>
        <p:spPr>
          <a:xfrm>
            <a:off x="4686300" y="1752600"/>
            <a:ext cx="1846263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81" name="Rectangle"/>
          <p:cNvSpPr/>
          <p:nvPr/>
        </p:nvSpPr>
        <p:spPr>
          <a:xfrm>
            <a:off x="6775450" y="1727200"/>
            <a:ext cx="1844675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82" name="Index 0"/>
          <p:cNvSpPr/>
          <p:nvPr/>
        </p:nvSpPr>
        <p:spPr>
          <a:xfrm>
            <a:off x="960437" y="3657600"/>
            <a:ext cx="91608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0 </a:t>
            </a:r>
          </a:p>
        </p:txBody>
      </p:sp>
      <p:sp>
        <p:nvSpPr>
          <p:cNvPr id="383" name="Index 1"/>
          <p:cNvSpPr/>
          <p:nvPr/>
        </p:nvSpPr>
        <p:spPr>
          <a:xfrm>
            <a:off x="3022600" y="3657600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1</a:t>
            </a:r>
          </a:p>
        </p:txBody>
      </p:sp>
      <p:sp>
        <p:nvSpPr>
          <p:cNvPr id="384" name="Index 2"/>
          <p:cNvSpPr/>
          <p:nvPr/>
        </p:nvSpPr>
        <p:spPr>
          <a:xfrm>
            <a:off x="5022850" y="3657600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2</a:t>
            </a:r>
          </a:p>
        </p:txBody>
      </p:sp>
      <p:sp>
        <p:nvSpPr>
          <p:cNvPr id="385" name="Index 3"/>
          <p:cNvSpPr/>
          <p:nvPr/>
        </p:nvSpPr>
        <p:spPr>
          <a:xfrm>
            <a:off x="7232650" y="3657600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3</a:t>
            </a:r>
          </a:p>
        </p:txBody>
      </p:sp>
      <p:sp>
        <p:nvSpPr>
          <p:cNvPr id="386" name="Array Name:  zooAnimals"/>
          <p:cNvSpPr/>
          <p:nvPr/>
        </p:nvSpPr>
        <p:spPr>
          <a:xfrm>
            <a:off x="293687" y="995362"/>
            <a:ext cx="2770892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pPr>
              <a:defRPr b="1"/>
            </a:pPr>
            <a:r>
              <a:t>Array Name:  </a:t>
            </a:r>
            <a:r>
              <a:rPr b="0"/>
              <a:t>zooAnimals</a:t>
            </a:r>
          </a:p>
        </p:txBody>
      </p:sp>
      <p:sp>
        <p:nvSpPr>
          <p:cNvPr id="387" name="Zebra"/>
          <p:cNvSpPr/>
          <p:nvPr/>
        </p:nvSpPr>
        <p:spPr>
          <a:xfrm>
            <a:off x="998537" y="2292350"/>
            <a:ext cx="69987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Zebra</a:t>
            </a:r>
          </a:p>
        </p:txBody>
      </p:sp>
      <p:sp>
        <p:nvSpPr>
          <p:cNvPr id="388" name="Giraffe"/>
          <p:cNvSpPr/>
          <p:nvPr/>
        </p:nvSpPr>
        <p:spPr>
          <a:xfrm>
            <a:off x="5232400" y="2292350"/>
            <a:ext cx="78459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Giraffe</a:t>
            </a:r>
          </a:p>
        </p:txBody>
      </p:sp>
      <p:sp>
        <p:nvSpPr>
          <p:cNvPr id="389" name="Rhino"/>
          <p:cNvSpPr/>
          <p:nvPr/>
        </p:nvSpPr>
        <p:spPr>
          <a:xfrm>
            <a:off x="3100387" y="2292350"/>
            <a:ext cx="699985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Rhino</a:t>
            </a:r>
          </a:p>
        </p:txBody>
      </p:sp>
      <p:sp>
        <p:nvSpPr>
          <p:cNvPr id="390" name="Owl"/>
          <p:cNvSpPr/>
          <p:nvPr/>
        </p:nvSpPr>
        <p:spPr>
          <a:xfrm>
            <a:off x="7299325" y="2292350"/>
            <a:ext cx="496388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Owl</a:t>
            </a:r>
          </a:p>
        </p:txBody>
      </p:sp>
      <p:pic>
        <p:nvPicPr>
          <p:cNvPr id="391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3875" y="4724400"/>
            <a:ext cx="8096250" cy="10223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3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9537" y="4267200"/>
            <a:ext cx="6094413" cy="1854200"/>
          </a:xfrm>
          <a:prstGeom prst="rect">
            <a:avLst/>
          </a:prstGeom>
          <a:ln w="12700">
            <a:miter lim="400000"/>
          </a:ln>
        </p:spPr>
      </p:pic>
      <p:sp>
        <p:nvSpPr>
          <p:cNvPr id="394" name="Rectangle"/>
          <p:cNvSpPr/>
          <p:nvPr/>
        </p:nvSpPr>
        <p:spPr>
          <a:xfrm>
            <a:off x="279400" y="1366837"/>
            <a:ext cx="8521700" cy="1905001"/>
          </a:xfrm>
          <a:prstGeom prst="rect">
            <a:avLst/>
          </a:prstGeom>
          <a:solidFill>
            <a:srgbClr val="262626">
              <a:alpha val="98822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5" name="Back to The Zoo Pen (Logging)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Back to The Zoo Pen (Logging)</a:t>
            </a:r>
          </a:p>
        </p:txBody>
      </p:sp>
      <p:sp>
        <p:nvSpPr>
          <p:cNvPr id="396" name="Rectangle"/>
          <p:cNvSpPr/>
          <p:nvPr/>
        </p:nvSpPr>
        <p:spPr>
          <a:xfrm>
            <a:off x="534987" y="1595437"/>
            <a:ext cx="18446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7" name="Rectangle"/>
          <p:cNvSpPr/>
          <p:nvPr/>
        </p:nvSpPr>
        <p:spPr>
          <a:xfrm>
            <a:off x="2598737" y="1595437"/>
            <a:ext cx="18446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8" name="Rectangle"/>
          <p:cNvSpPr/>
          <p:nvPr/>
        </p:nvSpPr>
        <p:spPr>
          <a:xfrm>
            <a:off x="4686300" y="1595437"/>
            <a:ext cx="1846263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9" name="Rectangle"/>
          <p:cNvSpPr/>
          <p:nvPr/>
        </p:nvSpPr>
        <p:spPr>
          <a:xfrm>
            <a:off x="6775450" y="1570037"/>
            <a:ext cx="1844675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00" name="Index 0"/>
          <p:cNvSpPr/>
          <p:nvPr/>
        </p:nvSpPr>
        <p:spPr>
          <a:xfrm>
            <a:off x="960437" y="3500437"/>
            <a:ext cx="91608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0 </a:t>
            </a:r>
          </a:p>
        </p:txBody>
      </p:sp>
      <p:sp>
        <p:nvSpPr>
          <p:cNvPr id="401" name="Index 1"/>
          <p:cNvSpPr/>
          <p:nvPr/>
        </p:nvSpPr>
        <p:spPr>
          <a:xfrm>
            <a:off x="3022600" y="3500437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1</a:t>
            </a:r>
          </a:p>
        </p:txBody>
      </p:sp>
      <p:sp>
        <p:nvSpPr>
          <p:cNvPr id="402" name="Index 2"/>
          <p:cNvSpPr/>
          <p:nvPr/>
        </p:nvSpPr>
        <p:spPr>
          <a:xfrm>
            <a:off x="5022850" y="3500437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2</a:t>
            </a:r>
          </a:p>
        </p:txBody>
      </p:sp>
      <p:sp>
        <p:nvSpPr>
          <p:cNvPr id="403" name="Index 3"/>
          <p:cNvSpPr/>
          <p:nvPr/>
        </p:nvSpPr>
        <p:spPr>
          <a:xfrm>
            <a:off x="7232650" y="3500437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3</a:t>
            </a:r>
          </a:p>
        </p:txBody>
      </p:sp>
      <p:sp>
        <p:nvSpPr>
          <p:cNvPr id="404" name="Array Name:  zooAnimals"/>
          <p:cNvSpPr/>
          <p:nvPr/>
        </p:nvSpPr>
        <p:spPr>
          <a:xfrm>
            <a:off x="293687" y="838200"/>
            <a:ext cx="2770892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pPr>
              <a:defRPr b="1"/>
            </a:pPr>
            <a:r>
              <a:t>Array Name:  </a:t>
            </a:r>
            <a:r>
              <a:rPr b="0"/>
              <a:t>zooAnimals</a:t>
            </a:r>
          </a:p>
        </p:txBody>
      </p:sp>
      <p:sp>
        <p:nvSpPr>
          <p:cNvPr id="405" name="Zebra"/>
          <p:cNvSpPr/>
          <p:nvPr/>
        </p:nvSpPr>
        <p:spPr>
          <a:xfrm>
            <a:off x="998537" y="2135187"/>
            <a:ext cx="69987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Zebra</a:t>
            </a:r>
          </a:p>
        </p:txBody>
      </p:sp>
      <p:sp>
        <p:nvSpPr>
          <p:cNvPr id="406" name="Giraffe"/>
          <p:cNvSpPr/>
          <p:nvPr/>
        </p:nvSpPr>
        <p:spPr>
          <a:xfrm>
            <a:off x="5232400" y="2135187"/>
            <a:ext cx="78459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Giraffe</a:t>
            </a:r>
          </a:p>
        </p:txBody>
      </p:sp>
      <p:sp>
        <p:nvSpPr>
          <p:cNvPr id="407" name="Rhino"/>
          <p:cNvSpPr/>
          <p:nvPr/>
        </p:nvSpPr>
        <p:spPr>
          <a:xfrm>
            <a:off x="3100387" y="2135187"/>
            <a:ext cx="699985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Rhino</a:t>
            </a:r>
          </a:p>
        </p:txBody>
      </p:sp>
      <p:sp>
        <p:nvSpPr>
          <p:cNvPr id="408" name="Owl"/>
          <p:cNvSpPr/>
          <p:nvPr/>
        </p:nvSpPr>
        <p:spPr>
          <a:xfrm>
            <a:off x="7299325" y="2135187"/>
            <a:ext cx="496388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Owl</a:t>
            </a:r>
          </a:p>
        </p:txBody>
      </p:sp>
      <p:pic>
        <p:nvPicPr>
          <p:cNvPr id="409" name="image.png" descr="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794500" y="4267200"/>
            <a:ext cx="1912938" cy="1973263"/>
          </a:xfrm>
          <a:prstGeom prst="rect">
            <a:avLst/>
          </a:prstGeom>
          <a:ln w="12700">
            <a:miter lim="400000"/>
          </a:ln>
        </p:spPr>
      </p:pic>
      <p:sp>
        <p:nvSpPr>
          <p:cNvPr id="410" name="Line"/>
          <p:cNvSpPr/>
          <p:nvPr/>
        </p:nvSpPr>
        <p:spPr>
          <a:xfrm>
            <a:off x="5924550" y="5334000"/>
            <a:ext cx="976313" cy="0"/>
          </a:xfrm>
          <a:prstGeom prst="line">
            <a:avLst/>
          </a:prstGeom>
          <a:ln w="6984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Objectives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Objectives</a:t>
            </a:r>
          </a:p>
        </p:txBody>
      </p:sp>
      <p:sp>
        <p:nvSpPr>
          <p:cNvPr id="126" name="In today’s class we’ll be introducing:…"/>
          <p:cNvSpPr/>
          <p:nvPr/>
        </p:nvSpPr>
        <p:spPr>
          <a:xfrm>
            <a:off x="304800" y="762000"/>
            <a:ext cx="8740775" cy="6214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89999" tIns="89999" rIns="89999" bIns="89999">
            <a:spAutoFit/>
          </a:bodyPr>
          <a:lstStyle/>
          <a:p>
            <a:pPr>
              <a:spcBef>
                <a:spcPts val="400"/>
              </a:spcBef>
              <a:defRPr sz="2200" b="1" u="sng"/>
            </a:pPr>
            <a:r>
              <a:rPr dirty="0"/>
              <a:t>In today’s class we’ll be introducing:</a:t>
            </a:r>
          </a:p>
          <a:p>
            <a:pPr>
              <a:spcBef>
                <a:spcPts val="400"/>
              </a:spcBef>
              <a:defRPr sz="2200"/>
            </a:pPr>
            <a:endParaRPr dirty="0"/>
          </a:p>
          <a:p>
            <a:pPr marL="342900" indent="-342900">
              <a:buClr>
                <a:srgbClr val="000000"/>
              </a:buClr>
              <a:buSzPct val="45000"/>
              <a:buFont typeface="Arial" charset="0"/>
              <a:buChar char="•"/>
              <a:defRPr sz="2200"/>
            </a:pPr>
            <a:r>
              <a:rPr dirty="0"/>
              <a:t>JavaScript Definitions</a:t>
            </a:r>
          </a:p>
          <a:p>
            <a:pPr>
              <a:defRPr sz="2200"/>
            </a:pPr>
            <a:endParaRPr dirty="0"/>
          </a:p>
          <a:p>
            <a:pPr marL="342900" indent="-342900">
              <a:buClr>
                <a:srgbClr val="000000"/>
              </a:buClr>
              <a:buSzPct val="45000"/>
              <a:buFont typeface="Arial" charset="0"/>
              <a:buChar char="•"/>
              <a:defRPr sz="2200"/>
            </a:pPr>
            <a:r>
              <a:rPr dirty="0"/>
              <a:t>JavaScript Basics:</a:t>
            </a:r>
          </a:p>
          <a:p>
            <a:pPr>
              <a:spcBef>
                <a:spcPts val="400"/>
              </a:spcBef>
              <a:defRPr sz="2200"/>
            </a:pPr>
            <a:r>
              <a:rPr lang="en-US" dirty="0"/>
              <a:t>          </a:t>
            </a:r>
            <a:r>
              <a:rPr dirty="0"/>
              <a:t>- Variables </a:t>
            </a:r>
          </a:p>
          <a:p>
            <a:pPr>
              <a:spcBef>
                <a:spcPts val="400"/>
              </a:spcBef>
              <a:defRPr sz="2200"/>
            </a:pPr>
            <a:r>
              <a:rPr lang="en-US" dirty="0"/>
              <a:t>          </a:t>
            </a:r>
            <a:r>
              <a:rPr dirty="0"/>
              <a:t>- Logging, Alerting, Prompting</a:t>
            </a:r>
          </a:p>
          <a:p>
            <a:pPr>
              <a:spcBef>
                <a:spcPts val="400"/>
              </a:spcBef>
              <a:defRPr sz="2200"/>
            </a:pPr>
            <a:r>
              <a:rPr lang="en-US" dirty="0"/>
              <a:t>          </a:t>
            </a:r>
            <a:r>
              <a:rPr dirty="0"/>
              <a:t>- Arrays</a:t>
            </a:r>
          </a:p>
          <a:p>
            <a:pPr>
              <a:spcBef>
                <a:spcPts val="400"/>
              </a:spcBef>
              <a:defRPr sz="2200"/>
            </a:pPr>
            <a:endParaRPr dirty="0"/>
          </a:p>
          <a:p>
            <a:pPr marL="342900" indent="-342900">
              <a:spcBef>
                <a:spcPts val="400"/>
              </a:spcBef>
              <a:buClr>
                <a:srgbClr val="000000"/>
              </a:buClr>
              <a:buSzPct val="45000"/>
              <a:buFont typeface="Arial" charset="0"/>
              <a:buChar char="•"/>
              <a:defRPr sz="2200"/>
            </a:pPr>
            <a:r>
              <a:rPr dirty="0"/>
              <a:t>If/Else Statements</a:t>
            </a:r>
          </a:p>
          <a:p>
            <a:pPr>
              <a:spcBef>
                <a:spcPts val="400"/>
              </a:spcBef>
              <a:defRPr sz="2200"/>
            </a:pPr>
            <a:endParaRPr dirty="0"/>
          </a:p>
          <a:p>
            <a:pPr marL="342900" indent="-342900">
              <a:spcBef>
                <a:spcPts val="400"/>
              </a:spcBef>
              <a:buClr>
                <a:srgbClr val="000000"/>
              </a:buClr>
              <a:buSzPct val="45000"/>
              <a:buFont typeface="Arial" charset="0"/>
              <a:buChar char="•"/>
              <a:defRPr sz="2200"/>
            </a:pPr>
            <a:r>
              <a:rPr dirty="0"/>
              <a:t>Array Assignments</a:t>
            </a:r>
          </a:p>
          <a:p>
            <a:pPr>
              <a:spcBef>
                <a:spcPts val="400"/>
              </a:spcBef>
              <a:defRPr sz="2200"/>
            </a:pPr>
            <a:endParaRPr dirty="0"/>
          </a:p>
          <a:p>
            <a:pPr marL="342900" indent="-342900">
              <a:spcBef>
                <a:spcPts val="400"/>
              </a:spcBef>
              <a:buClr>
                <a:srgbClr val="000000"/>
              </a:buClr>
              <a:buSzPct val="45000"/>
              <a:buFont typeface="Arial" charset="0"/>
              <a:buChar char="•"/>
              <a:defRPr sz="2200"/>
            </a:pPr>
            <a:r>
              <a:rPr dirty="0"/>
              <a:t>The Concept of For-Loops</a:t>
            </a:r>
          </a:p>
          <a:p>
            <a:pPr>
              <a:spcBef>
                <a:spcPts val="400"/>
              </a:spcBef>
              <a:defRPr sz="2200"/>
            </a:pPr>
            <a:endParaRPr dirty="0"/>
          </a:p>
          <a:p>
            <a:pPr>
              <a:spcBef>
                <a:spcPts val="400"/>
              </a:spcBef>
              <a:defRPr sz="2200"/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5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1312" y="2051050"/>
            <a:ext cx="5805488" cy="1765300"/>
          </a:xfrm>
          <a:prstGeom prst="rect">
            <a:avLst/>
          </a:prstGeom>
          <a:ln w="12700">
            <a:miter lim="400000"/>
          </a:ln>
        </p:spPr>
      </p:pic>
      <p:sp>
        <p:nvSpPr>
          <p:cNvPr id="416" name="Don’t Repeat Yourself (DRY)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Don’t Repeat Yourself (DRY)</a:t>
            </a:r>
          </a:p>
        </p:txBody>
      </p:sp>
      <p:sp>
        <p:nvSpPr>
          <p:cNvPr id="417" name="Repeated Code!…"/>
          <p:cNvSpPr/>
          <p:nvPr/>
        </p:nvSpPr>
        <p:spPr>
          <a:xfrm>
            <a:off x="304800" y="4737300"/>
            <a:ext cx="8534400" cy="14966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/>
          <a:p>
            <a:pPr algn="ctr">
              <a:defRPr sz="6000" b="1" i="1"/>
            </a:pPr>
            <a:r>
              <a:t>Repeated Code! </a:t>
            </a:r>
          </a:p>
          <a:p>
            <a:pPr algn="ctr">
              <a:defRPr sz="3800" i="1"/>
            </a:pPr>
            <a:r>
              <a:t>Let’s be more efficient</a:t>
            </a:r>
          </a:p>
        </p:txBody>
      </p:sp>
      <p:pic>
        <p:nvPicPr>
          <p:cNvPr id="418" name="image.png" descr="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794500" y="1946275"/>
            <a:ext cx="1912938" cy="1973263"/>
          </a:xfrm>
          <a:prstGeom prst="rect">
            <a:avLst/>
          </a:prstGeom>
          <a:ln w="12700">
            <a:miter lim="400000"/>
          </a:ln>
        </p:spPr>
      </p:pic>
      <p:sp>
        <p:nvSpPr>
          <p:cNvPr id="419" name="Line"/>
          <p:cNvSpPr/>
          <p:nvPr/>
        </p:nvSpPr>
        <p:spPr>
          <a:xfrm>
            <a:off x="5924550" y="3013075"/>
            <a:ext cx="976313" cy="0"/>
          </a:xfrm>
          <a:prstGeom prst="line">
            <a:avLst/>
          </a:prstGeom>
          <a:ln w="6984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22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423" name="Code Creation: For Loop Dissection…"/>
          <p:cNvSpPr/>
          <p:nvPr/>
        </p:nvSpPr>
        <p:spPr>
          <a:xfrm>
            <a:off x="304800" y="762000"/>
            <a:ext cx="8686800" cy="45228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Creation: For Loop Dissection</a:t>
            </a:r>
          </a:p>
          <a:p>
            <a:pPr marL="457200" indent="-457200">
              <a:buFont typeface="+mj-lt"/>
              <a:buAutoNum type="arabicPeriod"/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With a partner, spend a few moments trying to dissect the code sent to you. 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Try to explain to one another what is happening with each line of code.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Feel free to do research if you are stumped. As a hint, look into the phrase: “For-Loop”.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Be prepared to share when time is up.</a:t>
            </a:r>
          </a:p>
        </p:txBody>
      </p:sp>
      <p:sp>
        <p:nvSpPr>
          <p:cNvPr id="424" name="Activity: 17-MyFirstLoop |  Suggested Time: 5 min"/>
          <p:cNvSpPr/>
          <p:nvPr/>
        </p:nvSpPr>
        <p:spPr>
          <a:xfrm>
            <a:off x="3200400" y="125412"/>
            <a:ext cx="5791200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algn="r">
              <a:defRPr b="1"/>
            </a:pPr>
            <a:r>
              <a:t>Activity</a:t>
            </a:r>
            <a:r>
              <a:rPr b="0" i="1"/>
              <a:t>: </a:t>
            </a:r>
            <a:r>
              <a:rPr b="0"/>
              <a:t>17-MyFirstLoop </a:t>
            </a:r>
            <a:r>
              <a:t>|  Suggested Time: </a:t>
            </a:r>
            <a:r>
              <a:rPr b="0"/>
              <a:t>5 min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For loops are critical in programming.…"/>
          <p:cNvSpPr/>
          <p:nvPr/>
        </p:nvSpPr>
        <p:spPr>
          <a:xfrm>
            <a:off x="76200" y="817562"/>
            <a:ext cx="8840788" cy="2414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000"/>
            </a:pPr>
            <a:r>
              <a:rPr dirty="0"/>
              <a:t>For loops are </a:t>
            </a:r>
            <a:r>
              <a:rPr u="sng" dirty="0"/>
              <a:t>critical</a:t>
            </a:r>
            <a:r>
              <a:rPr dirty="0"/>
              <a:t> in programming. </a:t>
            </a:r>
          </a:p>
          <a:p>
            <a:pPr marL="455612" indent="-225425">
              <a:defRPr sz="2000"/>
            </a:pPr>
            <a:endParaRPr dirty="0"/>
          </a:p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000"/>
            </a:pPr>
            <a:r>
              <a:rPr dirty="0"/>
              <a:t>We use for loops to run </a:t>
            </a:r>
            <a:r>
              <a:rPr u="sng" dirty="0"/>
              <a:t>repeated blocks of code</a:t>
            </a:r>
            <a:r>
              <a:rPr dirty="0"/>
              <a:t> over a set period.</a:t>
            </a:r>
          </a:p>
          <a:p>
            <a:pPr marL="455612" indent="-225425">
              <a:defRPr sz="2000"/>
            </a:pPr>
            <a:endParaRPr dirty="0"/>
          </a:p>
          <a:p>
            <a:pPr marL="685800" indent="-455612">
              <a:buClr>
                <a:srgbClr val="000000"/>
              </a:buClr>
              <a:buSzPct val="100000"/>
              <a:buFont typeface="Arial" charset="0"/>
              <a:buChar char="•"/>
              <a:defRPr sz="2000"/>
            </a:pPr>
            <a:r>
              <a:rPr dirty="0"/>
              <a:t>Each for loop is composed of a:</a:t>
            </a:r>
          </a:p>
          <a:p>
            <a:pPr marL="984250" lvl="1" indent="-455612">
              <a:buClr>
                <a:srgbClr val="000000"/>
              </a:buClr>
              <a:buSzPct val="100000"/>
              <a:buFont typeface="Arial" charset="0"/>
              <a:buChar char="•"/>
              <a:defRPr sz="1700"/>
            </a:pPr>
            <a:r>
              <a:rPr lang="en-US" dirty="0"/>
              <a:t>Variable declaration or counter (iterator)</a:t>
            </a:r>
          </a:p>
          <a:p>
            <a:pPr marL="984250" lvl="1" indent="-455612">
              <a:buClr>
                <a:srgbClr val="000000"/>
              </a:buClr>
              <a:buSzPct val="100000"/>
              <a:buFont typeface="Arial" charset="0"/>
              <a:buChar char="•"/>
              <a:defRPr sz="1700"/>
            </a:pPr>
            <a:r>
              <a:rPr lang="en-US" dirty="0"/>
              <a:t>A loop condition</a:t>
            </a:r>
            <a:endParaRPr dirty="0"/>
          </a:p>
          <a:p>
            <a:pPr marL="984250" lvl="1" indent="-455612">
              <a:buClr>
                <a:srgbClr val="000000"/>
              </a:buClr>
              <a:buSzPct val="100000"/>
              <a:buFont typeface="Arial" charset="0"/>
              <a:buChar char="•"/>
              <a:defRPr sz="1700"/>
            </a:pPr>
            <a:r>
              <a:rPr dirty="0"/>
              <a:t>An iteration (addition)</a:t>
            </a:r>
          </a:p>
        </p:txBody>
      </p:sp>
      <p:sp>
        <p:nvSpPr>
          <p:cNvPr id="427" name="Enter the For-Loop"/>
          <p:cNvSpPr/>
          <p:nvPr/>
        </p:nvSpPr>
        <p:spPr>
          <a:xfrm>
            <a:off x="304800" y="98425"/>
            <a:ext cx="69342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Enter the For-Loop</a:t>
            </a:r>
          </a:p>
        </p:txBody>
      </p:sp>
      <p:pic>
        <p:nvPicPr>
          <p:cNvPr id="428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500" y="3810000"/>
            <a:ext cx="8799513" cy="228441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9387" y="1069975"/>
            <a:ext cx="8785226" cy="4130675"/>
          </a:xfrm>
          <a:prstGeom prst="rect">
            <a:avLst/>
          </a:prstGeom>
          <a:ln w="12700">
            <a:miter lim="400000"/>
          </a:ln>
        </p:spPr>
      </p:pic>
      <p:sp>
        <p:nvSpPr>
          <p:cNvPr id="431" name="Enter the For-Loop"/>
          <p:cNvSpPr/>
          <p:nvPr/>
        </p:nvSpPr>
        <p:spPr>
          <a:xfrm>
            <a:off x="304800" y="98425"/>
            <a:ext cx="69342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Enter the For-Loop</a:t>
            </a:r>
          </a:p>
        </p:txBody>
      </p:sp>
      <p:sp>
        <p:nvSpPr>
          <p:cNvPr id="432" name="Iterator.      Condition.     Increment."/>
          <p:cNvSpPr/>
          <p:nvPr/>
        </p:nvSpPr>
        <p:spPr>
          <a:xfrm>
            <a:off x="304800" y="5267791"/>
            <a:ext cx="8534400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 algn="ctr">
              <a:defRPr sz="2400" b="1" i="1"/>
            </a:lvl1pPr>
          </a:lstStyle>
          <a:p>
            <a:r>
              <a:t>Iterator.      Condition.     Increment.</a:t>
            </a:r>
          </a:p>
        </p:txBody>
      </p:sp>
      <p:sp>
        <p:nvSpPr>
          <p:cNvPr id="433" name="Line"/>
          <p:cNvSpPr/>
          <p:nvPr/>
        </p:nvSpPr>
        <p:spPr>
          <a:xfrm flipH="1" flipV="1">
            <a:off x="1828799" y="2590799"/>
            <a:ext cx="608014" cy="2697164"/>
          </a:xfrm>
          <a:prstGeom prst="line">
            <a:avLst/>
          </a:prstGeom>
          <a:ln w="6984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34" name="Line"/>
          <p:cNvSpPr/>
          <p:nvPr/>
        </p:nvSpPr>
        <p:spPr>
          <a:xfrm flipH="1" flipV="1">
            <a:off x="3122612" y="2665412"/>
            <a:ext cx="1285876" cy="2622551"/>
          </a:xfrm>
          <a:prstGeom prst="line">
            <a:avLst/>
          </a:prstGeom>
          <a:ln w="6984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35" name="Line"/>
          <p:cNvSpPr/>
          <p:nvPr/>
        </p:nvSpPr>
        <p:spPr>
          <a:xfrm flipH="1" flipV="1">
            <a:off x="6019799" y="2665412"/>
            <a:ext cx="457201" cy="2622551"/>
          </a:xfrm>
          <a:prstGeom prst="line">
            <a:avLst/>
          </a:prstGeom>
          <a:ln w="6984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7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9387" y="1069975"/>
            <a:ext cx="8785226" cy="4130675"/>
          </a:xfrm>
          <a:prstGeom prst="rect">
            <a:avLst/>
          </a:prstGeom>
          <a:ln w="12700">
            <a:miter lim="400000"/>
          </a:ln>
        </p:spPr>
      </p:pic>
      <p:sp>
        <p:nvSpPr>
          <p:cNvPr id="438" name="Enter the For-Loop"/>
          <p:cNvSpPr/>
          <p:nvPr/>
        </p:nvSpPr>
        <p:spPr>
          <a:xfrm>
            <a:off x="304800" y="98425"/>
            <a:ext cx="69342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Enter the For-Loop</a:t>
            </a:r>
          </a:p>
        </p:txBody>
      </p:sp>
      <p:sp>
        <p:nvSpPr>
          <p:cNvPr id="439" name="Code between the { } gets repeated each time the iterator is smaller than the condition. (i.e. in this case i &lt; 4)"/>
          <p:cNvSpPr/>
          <p:nvPr/>
        </p:nvSpPr>
        <p:spPr>
          <a:xfrm>
            <a:off x="304800" y="5243185"/>
            <a:ext cx="8534400" cy="7912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/>
          <a:p>
            <a:pPr algn="ctr">
              <a:defRPr sz="2400" b="1" i="1"/>
            </a:pPr>
            <a:r>
              <a:t>Code between the { } gets repeated each time the iterator is smaller than the condition. </a:t>
            </a:r>
            <a:r>
              <a:rPr b="0"/>
              <a:t>(i.e. in this case i &lt; 4)</a:t>
            </a:r>
          </a:p>
        </p:txBody>
      </p:sp>
      <p:sp>
        <p:nvSpPr>
          <p:cNvPr id="440" name="Rectangle"/>
          <p:cNvSpPr/>
          <p:nvPr/>
        </p:nvSpPr>
        <p:spPr>
          <a:xfrm>
            <a:off x="457200" y="2667000"/>
            <a:ext cx="7086600" cy="304800"/>
          </a:xfrm>
          <a:prstGeom prst="rect">
            <a:avLst/>
          </a:prstGeom>
          <a:ln w="63360">
            <a:solidFill>
              <a:srgbClr val="FF0000"/>
            </a:solidFill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2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9387" y="1069975"/>
            <a:ext cx="8785226" cy="4130675"/>
          </a:xfrm>
          <a:prstGeom prst="rect">
            <a:avLst/>
          </a:prstGeom>
          <a:ln w="12700">
            <a:miter lim="400000"/>
          </a:ln>
        </p:spPr>
      </p:pic>
      <p:sp>
        <p:nvSpPr>
          <p:cNvPr id="443" name="Enter the For-Loop"/>
          <p:cNvSpPr/>
          <p:nvPr/>
        </p:nvSpPr>
        <p:spPr>
          <a:xfrm>
            <a:off x="304800" y="98425"/>
            <a:ext cx="69342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Enter the For-Loop</a:t>
            </a:r>
          </a:p>
        </p:txBody>
      </p:sp>
      <p:sp>
        <p:nvSpPr>
          <p:cNvPr id="444" name="Running the code “loops” through and prints each element in the array."/>
          <p:cNvSpPr/>
          <p:nvPr/>
        </p:nvSpPr>
        <p:spPr>
          <a:xfrm>
            <a:off x="304800" y="5243185"/>
            <a:ext cx="8534400" cy="7912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 algn="ctr">
              <a:defRPr sz="2400" b="1" i="1"/>
            </a:lvl1pPr>
          </a:lstStyle>
          <a:p>
            <a:r>
              <a:t>Running the code “loops” through and prints each element in the array.</a:t>
            </a:r>
          </a:p>
        </p:txBody>
      </p:sp>
      <p:sp>
        <p:nvSpPr>
          <p:cNvPr id="445" name="Rectangle"/>
          <p:cNvSpPr/>
          <p:nvPr/>
        </p:nvSpPr>
        <p:spPr>
          <a:xfrm>
            <a:off x="228600" y="3467100"/>
            <a:ext cx="8229600" cy="1638300"/>
          </a:xfrm>
          <a:prstGeom prst="rect">
            <a:avLst/>
          </a:prstGeom>
          <a:ln w="63360">
            <a:solidFill>
              <a:srgbClr val="FF0000"/>
            </a:solidFill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Run That Loop"/>
          <p:cNvSpPr/>
          <p:nvPr/>
        </p:nvSpPr>
        <p:spPr>
          <a:xfrm>
            <a:off x="304800" y="98425"/>
            <a:ext cx="69342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Run That Loop</a:t>
            </a:r>
          </a:p>
        </p:txBody>
      </p:sp>
      <p:sp>
        <p:nvSpPr>
          <p:cNvPr id="448" name="Rectangle"/>
          <p:cNvSpPr/>
          <p:nvPr/>
        </p:nvSpPr>
        <p:spPr>
          <a:xfrm>
            <a:off x="1335087" y="4876800"/>
            <a:ext cx="6483351" cy="1208088"/>
          </a:xfrm>
          <a:prstGeom prst="rect">
            <a:avLst/>
          </a:prstGeom>
          <a:solidFill>
            <a:srgbClr val="262626">
              <a:alpha val="98822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49" name="Rectangle"/>
          <p:cNvSpPr/>
          <p:nvPr/>
        </p:nvSpPr>
        <p:spPr>
          <a:xfrm>
            <a:off x="1530349" y="5021262"/>
            <a:ext cx="1403352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50" name="Rectangle"/>
          <p:cNvSpPr/>
          <p:nvPr/>
        </p:nvSpPr>
        <p:spPr>
          <a:xfrm>
            <a:off x="3100387" y="5021262"/>
            <a:ext cx="1401763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51" name="Rectangle"/>
          <p:cNvSpPr/>
          <p:nvPr/>
        </p:nvSpPr>
        <p:spPr>
          <a:xfrm>
            <a:off x="4687887" y="5021262"/>
            <a:ext cx="1403351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52" name="Rectangle"/>
          <p:cNvSpPr/>
          <p:nvPr/>
        </p:nvSpPr>
        <p:spPr>
          <a:xfrm>
            <a:off x="6276974" y="5005387"/>
            <a:ext cx="1403352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53" name="Index 0"/>
          <p:cNvSpPr/>
          <p:nvPr/>
        </p:nvSpPr>
        <p:spPr>
          <a:xfrm>
            <a:off x="1852612" y="6092825"/>
            <a:ext cx="735332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0 </a:t>
            </a:r>
          </a:p>
        </p:txBody>
      </p:sp>
      <p:sp>
        <p:nvSpPr>
          <p:cNvPr id="454" name="Index 1"/>
          <p:cNvSpPr/>
          <p:nvPr/>
        </p:nvSpPr>
        <p:spPr>
          <a:xfrm>
            <a:off x="3422650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1</a:t>
            </a:r>
          </a:p>
        </p:txBody>
      </p:sp>
      <p:sp>
        <p:nvSpPr>
          <p:cNvPr id="455" name="Index 2"/>
          <p:cNvSpPr/>
          <p:nvPr/>
        </p:nvSpPr>
        <p:spPr>
          <a:xfrm>
            <a:off x="4943475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2</a:t>
            </a:r>
          </a:p>
        </p:txBody>
      </p:sp>
      <p:sp>
        <p:nvSpPr>
          <p:cNvPr id="456" name="Index 3"/>
          <p:cNvSpPr/>
          <p:nvPr/>
        </p:nvSpPr>
        <p:spPr>
          <a:xfrm>
            <a:off x="6626225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3</a:t>
            </a:r>
          </a:p>
        </p:txBody>
      </p:sp>
      <p:sp>
        <p:nvSpPr>
          <p:cNvPr id="457" name="Carrots"/>
          <p:cNvSpPr/>
          <p:nvPr/>
        </p:nvSpPr>
        <p:spPr>
          <a:xfrm>
            <a:off x="1795462" y="5330825"/>
            <a:ext cx="685586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Carrots</a:t>
            </a:r>
          </a:p>
        </p:txBody>
      </p:sp>
      <p:sp>
        <p:nvSpPr>
          <p:cNvPr id="458" name="Peas"/>
          <p:cNvSpPr/>
          <p:nvPr/>
        </p:nvSpPr>
        <p:spPr>
          <a:xfrm>
            <a:off x="3524249" y="5329237"/>
            <a:ext cx="507960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Peas</a:t>
            </a:r>
          </a:p>
        </p:txBody>
      </p:sp>
      <p:sp>
        <p:nvSpPr>
          <p:cNvPr id="459" name="Lettuce"/>
          <p:cNvSpPr/>
          <p:nvPr/>
        </p:nvSpPr>
        <p:spPr>
          <a:xfrm>
            <a:off x="5024437" y="5329237"/>
            <a:ext cx="685934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Lettuce</a:t>
            </a:r>
          </a:p>
        </p:txBody>
      </p:sp>
      <p:sp>
        <p:nvSpPr>
          <p:cNvPr id="460" name="Tomatoes"/>
          <p:cNvSpPr/>
          <p:nvPr/>
        </p:nvSpPr>
        <p:spPr>
          <a:xfrm>
            <a:off x="6556375" y="5329237"/>
            <a:ext cx="87354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Tomatoes</a:t>
            </a:r>
          </a:p>
        </p:txBody>
      </p:sp>
      <p:sp>
        <p:nvSpPr>
          <p:cNvPr id="461" name="When i = 0 … console.log(“I love Carrots”)"/>
          <p:cNvSpPr/>
          <p:nvPr/>
        </p:nvSpPr>
        <p:spPr>
          <a:xfrm>
            <a:off x="304800" y="3389779"/>
            <a:ext cx="6477000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 i="1"/>
            </a:lvl1pPr>
          </a:lstStyle>
          <a:p>
            <a:r>
              <a:t>When i = 0 … console.log(“I love Carrots”)</a:t>
            </a:r>
          </a:p>
        </p:txBody>
      </p:sp>
      <p:sp>
        <p:nvSpPr>
          <p:cNvPr id="462" name="Shape"/>
          <p:cNvSpPr/>
          <p:nvPr/>
        </p:nvSpPr>
        <p:spPr>
          <a:xfrm>
            <a:off x="1849437" y="4114800"/>
            <a:ext cx="712789" cy="660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5400" y="10800"/>
                </a:lnTo>
                <a:lnTo>
                  <a:pt x="5400" y="0"/>
                </a:lnTo>
                <a:lnTo>
                  <a:pt x="16200" y="0"/>
                </a:lnTo>
                <a:lnTo>
                  <a:pt x="16200" y="10800"/>
                </a:lnTo>
                <a:lnTo>
                  <a:pt x="21600" y="10800"/>
                </a:lnTo>
                <a:lnTo>
                  <a:pt x="10800" y="21600"/>
                </a:lnTo>
                <a:close/>
              </a:path>
            </a:pathLst>
          </a:custGeom>
          <a:solidFill>
            <a:schemeClr val="accent1"/>
          </a:solidFill>
          <a:ln w="25400">
            <a:solidFill>
              <a:srgbClr val="385D8A"/>
            </a:solidFill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463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500" y="914400"/>
            <a:ext cx="8799513" cy="228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Run That Loop"/>
          <p:cNvSpPr/>
          <p:nvPr/>
        </p:nvSpPr>
        <p:spPr>
          <a:xfrm>
            <a:off x="304800" y="98425"/>
            <a:ext cx="69342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Run That Loop</a:t>
            </a:r>
          </a:p>
        </p:txBody>
      </p:sp>
      <p:sp>
        <p:nvSpPr>
          <p:cNvPr id="466" name="Rectangle"/>
          <p:cNvSpPr/>
          <p:nvPr/>
        </p:nvSpPr>
        <p:spPr>
          <a:xfrm>
            <a:off x="1335087" y="4876800"/>
            <a:ext cx="6483351" cy="1208088"/>
          </a:xfrm>
          <a:prstGeom prst="rect">
            <a:avLst/>
          </a:prstGeom>
          <a:solidFill>
            <a:srgbClr val="262626">
              <a:alpha val="98822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67" name="Rectangle"/>
          <p:cNvSpPr/>
          <p:nvPr/>
        </p:nvSpPr>
        <p:spPr>
          <a:xfrm>
            <a:off x="1530349" y="5021262"/>
            <a:ext cx="1403352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68" name="Rectangle"/>
          <p:cNvSpPr/>
          <p:nvPr/>
        </p:nvSpPr>
        <p:spPr>
          <a:xfrm>
            <a:off x="3100387" y="5021262"/>
            <a:ext cx="1401763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69" name="Rectangle"/>
          <p:cNvSpPr/>
          <p:nvPr/>
        </p:nvSpPr>
        <p:spPr>
          <a:xfrm>
            <a:off x="4687887" y="5021262"/>
            <a:ext cx="1403351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70" name="Rectangle"/>
          <p:cNvSpPr/>
          <p:nvPr/>
        </p:nvSpPr>
        <p:spPr>
          <a:xfrm>
            <a:off x="6276974" y="5005387"/>
            <a:ext cx="1403352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71" name="Index 0"/>
          <p:cNvSpPr/>
          <p:nvPr/>
        </p:nvSpPr>
        <p:spPr>
          <a:xfrm>
            <a:off x="1852612" y="6092825"/>
            <a:ext cx="735332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0 </a:t>
            </a:r>
          </a:p>
        </p:txBody>
      </p:sp>
      <p:sp>
        <p:nvSpPr>
          <p:cNvPr id="472" name="Index 1"/>
          <p:cNvSpPr/>
          <p:nvPr/>
        </p:nvSpPr>
        <p:spPr>
          <a:xfrm>
            <a:off x="3422650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1</a:t>
            </a:r>
          </a:p>
        </p:txBody>
      </p:sp>
      <p:sp>
        <p:nvSpPr>
          <p:cNvPr id="473" name="Index 2"/>
          <p:cNvSpPr/>
          <p:nvPr/>
        </p:nvSpPr>
        <p:spPr>
          <a:xfrm>
            <a:off x="4943475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2</a:t>
            </a:r>
          </a:p>
        </p:txBody>
      </p:sp>
      <p:sp>
        <p:nvSpPr>
          <p:cNvPr id="474" name="Index 3"/>
          <p:cNvSpPr/>
          <p:nvPr/>
        </p:nvSpPr>
        <p:spPr>
          <a:xfrm>
            <a:off x="6626225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3</a:t>
            </a:r>
          </a:p>
        </p:txBody>
      </p:sp>
      <p:sp>
        <p:nvSpPr>
          <p:cNvPr id="475" name="Carrots"/>
          <p:cNvSpPr/>
          <p:nvPr/>
        </p:nvSpPr>
        <p:spPr>
          <a:xfrm>
            <a:off x="1795462" y="5330825"/>
            <a:ext cx="685586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Carrots</a:t>
            </a:r>
          </a:p>
        </p:txBody>
      </p:sp>
      <p:sp>
        <p:nvSpPr>
          <p:cNvPr id="476" name="Peas"/>
          <p:cNvSpPr/>
          <p:nvPr/>
        </p:nvSpPr>
        <p:spPr>
          <a:xfrm>
            <a:off x="3524249" y="5329237"/>
            <a:ext cx="507960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Peas</a:t>
            </a:r>
          </a:p>
        </p:txBody>
      </p:sp>
      <p:sp>
        <p:nvSpPr>
          <p:cNvPr id="477" name="Lettuce"/>
          <p:cNvSpPr/>
          <p:nvPr/>
        </p:nvSpPr>
        <p:spPr>
          <a:xfrm>
            <a:off x="5024437" y="5329237"/>
            <a:ext cx="685934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Lettuce</a:t>
            </a:r>
          </a:p>
        </p:txBody>
      </p:sp>
      <p:sp>
        <p:nvSpPr>
          <p:cNvPr id="478" name="Tomatoes"/>
          <p:cNvSpPr/>
          <p:nvPr/>
        </p:nvSpPr>
        <p:spPr>
          <a:xfrm>
            <a:off x="6556375" y="5329237"/>
            <a:ext cx="87354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Tomatoes</a:t>
            </a:r>
          </a:p>
        </p:txBody>
      </p:sp>
      <p:sp>
        <p:nvSpPr>
          <p:cNvPr id="479" name="When i = 1 … console.log(“I love Peas”)"/>
          <p:cNvSpPr/>
          <p:nvPr/>
        </p:nvSpPr>
        <p:spPr>
          <a:xfrm>
            <a:off x="304800" y="3389779"/>
            <a:ext cx="6477000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 i="1"/>
            </a:lvl1pPr>
          </a:lstStyle>
          <a:p>
            <a:r>
              <a:t>When i = 1 … console.log(“I love Peas”)</a:t>
            </a:r>
          </a:p>
        </p:txBody>
      </p:sp>
      <p:sp>
        <p:nvSpPr>
          <p:cNvPr id="480" name="Shape"/>
          <p:cNvSpPr/>
          <p:nvPr/>
        </p:nvSpPr>
        <p:spPr>
          <a:xfrm>
            <a:off x="3460749" y="4114800"/>
            <a:ext cx="712789" cy="660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5400" y="10800"/>
                </a:lnTo>
                <a:lnTo>
                  <a:pt x="5400" y="0"/>
                </a:lnTo>
                <a:lnTo>
                  <a:pt x="16200" y="0"/>
                </a:lnTo>
                <a:lnTo>
                  <a:pt x="16200" y="10800"/>
                </a:lnTo>
                <a:lnTo>
                  <a:pt x="21600" y="10800"/>
                </a:lnTo>
                <a:lnTo>
                  <a:pt x="10800" y="21600"/>
                </a:lnTo>
                <a:close/>
              </a:path>
            </a:pathLst>
          </a:custGeom>
          <a:solidFill>
            <a:schemeClr val="accent1"/>
          </a:solidFill>
          <a:ln w="25400">
            <a:solidFill>
              <a:srgbClr val="385D8A"/>
            </a:solidFill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481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500" y="914400"/>
            <a:ext cx="8799513" cy="228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Run That Loop"/>
          <p:cNvSpPr/>
          <p:nvPr/>
        </p:nvSpPr>
        <p:spPr>
          <a:xfrm>
            <a:off x="304800" y="98425"/>
            <a:ext cx="69342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Run That Loop</a:t>
            </a:r>
          </a:p>
        </p:txBody>
      </p:sp>
      <p:sp>
        <p:nvSpPr>
          <p:cNvPr id="484" name="Rectangle"/>
          <p:cNvSpPr/>
          <p:nvPr/>
        </p:nvSpPr>
        <p:spPr>
          <a:xfrm>
            <a:off x="1335087" y="4876800"/>
            <a:ext cx="6483351" cy="1208088"/>
          </a:xfrm>
          <a:prstGeom prst="rect">
            <a:avLst/>
          </a:prstGeom>
          <a:solidFill>
            <a:srgbClr val="262626">
              <a:alpha val="98822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85" name="Rectangle"/>
          <p:cNvSpPr/>
          <p:nvPr/>
        </p:nvSpPr>
        <p:spPr>
          <a:xfrm>
            <a:off x="1530349" y="5021262"/>
            <a:ext cx="1403352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86" name="Rectangle"/>
          <p:cNvSpPr/>
          <p:nvPr/>
        </p:nvSpPr>
        <p:spPr>
          <a:xfrm>
            <a:off x="3100387" y="5021262"/>
            <a:ext cx="1401763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87" name="Rectangle"/>
          <p:cNvSpPr/>
          <p:nvPr/>
        </p:nvSpPr>
        <p:spPr>
          <a:xfrm>
            <a:off x="4687887" y="5021262"/>
            <a:ext cx="1403351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88" name="Rectangle"/>
          <p:cNvSpPr/>
          <p:nvPr/>
        </p:nvSpPr>
        <p:spPr>
          <a:xfrm>
            <a:off x="6276974" y="5005387"/>
            <a:ext cx="1403352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89" name="Index 0"/>
          <p:cNvSpPr/>
          <p:nvPr/>
        </p:nvSpPr>
        <p:spPr>
          <a:xfrm>
            <a:off x="1852612" y="6092825"/>
            <a:ext cx="735332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0 </a:t>
            </a:r>
          </a:p>
        </p:txBody>
      </p:sp>
      <p:sp>
        <p:nvSpPr>
          <p:cNvPr id="490" name="Index 1"/>
          <p:cNvSpPr/>
          <p:nvPr/>
        </p:nvSpPr>
        <p:spPr>
          <a:xfrm>
            <a:off x="3422650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1</a:t>
            </a:r>
          </a:p>
        </p:txBody>
      </p:sp>
      <p:sp>
        <p:nvSpPr>
          <p:cNvPr id="491" name="Index 2"/>
          <p:cNvSpPr/>
          <p:nvPr/>
        </p:nvSpPr>
        <p:spPr>
          <a:xfrm>
            <a:off x="4943475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2</a:t>
            </a:r>
          </a:p>
        </p:txBody>
      </p:sp>
      <p:sp>
        <p:nvSpPr>
          <p:cNvPr id="492" name="Index 3"/>
          <p:cNvSpPr/>
          <p:nvPr/>
        </p:nvSpPr>
        <p:spPr>
          <a:xfrm>
            <a:off x="6626225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3</a:t>
            </a:r>
          </a:p>
        </p:txBody>
      </p:sp>
      <p:sp>
        <p:nvSpPr>
          <p:cNvPr id="493" name="Carrots"/>
          <p:cNvSpPr/>
          <p:nvPr/>
        </p:nvSpPr>
        <p:spPr>
          <a:xfrm>
            <a:off x="1795462" y="5330825"/>
            <a:ext cx="685586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Carrots</a:t>
            </a:r>
          </a:p>
        </p:txBody>
      </p:sp>
      <p:sp>
        <p:nvSpPr>
          <p:cNvPr id="494" name="Peas"/>
          <p:cNvSpPr/>
          <p:nvPr/>
        </p:nvSpPr>
        <p:spPr>
          <a:xfrm>
            <a:off x="3524249" y="5329237"/>
            <a:ext cx="507960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Peas</a:t>
            </a:r>
          </a:p>
        </p:txBody>
      </p:sp>
      <p:sp>
        <p:nvSpPr>
          <p:cNvPr id="495" name="Lettuce"/>
          <p:cNvSpPr/>
          <p:nvPr/>
        </p:nvSpPr>
        <p:spPr>
          <a:xfrm>
            <a:off x="5024437" y="5329237"/>
            <a:ext cx="685934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Lettuce</a:t>
            </a:r>
          </a:p>
        </p:txBody>
      </p:sp>
      <p:sp>
        <p:nvSpPr>
          <p:cNvPr id="496" name="Tomatoes"/>
          <p:cNvSpPr/>
          <p:nvPr/>
        </p:nvSpPr>
        <p:spPr>
          <a:xfrm>
            <a:off x="6556375" y="5329237"/>
            <a:ext cx="87354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Tomatoes</a:t>
            </a:r>
          </a:p>
        </p:txBody>
      </p:sp>
      <p:sp>
        <p:nvSpPr>
          <p:cNvPr id="497" name="When i = 2 … console.log(“I love Lettuce”)"/>
          <p:cNvSpPr/>
          <p:nvPr/>
        </p:nvSpPr>
        <p:spPr>
          <a:xfrm>
            <a:off x="304800" y="3389779"/>
            <a:ext cx="6477000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 i="1"/>
            </a:lvl1pPr>
          </a:lstStyle>
          <a:p>
            <a:r>
              <a:t>When i = 2 … console.log(“I love Lettuce”)</a:t>
            </a:r>
          </a:p>
        </p:txBody>
      </p:sp>
      <p:sp>
        <p:nvSpPr>
          <p:cNvPr id="498" name="Shape"/>
          <p:cNvSpPr/>
          <p:nvPr/>
        </p:nvSpPr>
        <p:spPr>
          <a:xfrm>
            <a:off x="5078412" y="4114800"/>
            <a:ext cx="712789" cy="660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5400" y="10800"/>
                </a:lnTo>
                <a:lnTo>
                  <a:pt x="5400" y="0"/>
                </a:lnTo>
                <a:lnTo>
                  <a:pt x="16200" y="0"/>
                </a:lnTo>
                <a:lnTo>
                  <a:pt x="16200" y="10800"/>
                </a:lnTo>
                <a:lnTo>
                  <a:pt x="21600" y="10800"/>
                </a:lnTo>
                <a:lnTo>
                  <a:pt x="10800" y="21600"/>
                </a:lnTo>
                <a:close/>
              </a:path>
            </a:pathLst>
          </a:custGeom>
          <a:solidFill>
            <a:schemeClr val="accent1"/>
          </a:solidFill>
          <a:ln w="25400">
            <a:solidFill>
              <a:srgbClr val="385D8A"/>
            </a:solidFill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499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500" y="914400"/>
            <a:ext cx="8799513" cy="228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Run That Loop"/>
          <p:cNvSpPr/>
          <p:nvPr/>
        </p:nvSpPr>
        <p:spPr>
          <a:xfrm>
            <a:off x="304800" y="98425"/>
            <a:ext cx="69342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Run That Loop</a:t>
            </a:r>
          </a:p>
        </p:txBody>
      </p:sp>
      <p:sp>
        <p:nvSpPr>
          <p:cNvPr id="502" name="Rectangle"/>
          <p:cNvSpPr/>
          <p:nvPr/>
        </p:nvSpPr>
        <p:spPr>
          <a:xfrm>
            <a:off x="1335087" y="4876800"/>
            <a:ext cx="6483351" cy="1208088"/>
          </a:xfrm>
          <a:prstGeom prst="rect">
            <a:avLst/>
          </a:prstGeom>
          <a:solidFill>
            <a:srgbClr val="262626">
              <a:alpha val="98822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03" name="Rectangle"/>
          <p:cNvSpPr/>
          <p:nvPr/>
        </p:nvSpPr>
        <p:spPr>
          <a:xfrm>
            <a:off x="1530349" y="5021262"/>
            <a:ext cx="1403352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04" name="Rectangle"/>
          <p:cNvSpPr/>
          <p:nvPr/>
        </p:nvSpPr>
        <p:spPr>
          <a:xfrm>
            <a:off x="3100387" y="5021262"/>
            <a:ext cx="1401763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05" name="Rectangle"/>
          <p:cNvSpPr/>
          <p:nvPr/>
        </p:nvSpPr>
        <p:spPr>
          <a:xfrm>
            <a:off x="4687887" y="5021262"/>
            <a:ext cx="1403351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06" name="Rectangle"/>
          <p:cNvSpPr/>
          <p:nvPr/>
        </p:nvSpPr>
        <p:spPr>
          <a:xfrm>
            <a:off x="6276974" y="5005387"/>
            <a:ext cx="1403352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07" name="Index 0"/>
          <p:cNvSpPr/>
          <p:nvPr/>
        </p:nvSpPr>
        <p:spPr>
          <a:xfrm>
            <a:off x="1852612" y="6092825"/>
            <a:ext cx="735332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0 </a:t>
            </a:r>
          </a:p>
        </p:txBody>
      </p:sp>
      <p:sp>
        <p:nvSpPr>
          <p:cNvPr id="508" name="Index 1"/>
          <p:cNvSpPr/>
          <p:nvPr/>
        </p:nvSpPr>
        <p:spPr>
          <a:xfrm>
            <a:off x="3422650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1</a:t>
            </a:r>
          </a:p>
        </p:txBody>
      </p:sp>
      <p:sp>
        <p:nvSpPr>
          <p:cNvPr id="509" name="Index 2"/>
          <p:cNvSpPr/>
          <p:nvPr/>
        </p:nvSpPr>
        <p:spPr>
          <a:xfrm>
            <a:off x="4943475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2</a:t>
            </a:r>
          </a:p>
        </p:txBody>
      </p:sp>
      <p:sp>
        <p:nvSpPr>
          <p:cNvPr id="510" name="Index 3"/>
          <p:cNvSpPr/>
          <p:nvPr/>
        </p:nvSpPr>
        <p:spPr>
          <a:xfrm>
            <a:off x="6626225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3</a:t>
            </a:r>
          </a:p>
        </p:txBody>
      </p:sp>
      <p:sp>
        <p:nvSpPr>
          <p:cNvPr id="511" name="Carrots"/>
          <p:cNvSpPr/>
          <p:nvPr/>
        </p:nvSpPr>
        <p:spPr>
          <a:xfrm>
            <a:off x="1795462" y="5330825"/>
            <a:ext cx="685586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Carrots</a:t>
            </a:r>
          </a:p>
        </p:txBody>
      </p:sp>
      <p:sp>
        <p:nvSpPr>
          <p:cNvPr id="512" name="Peas"/>
          <p:cNvSpPr/>
          <p:nvPr/>
        </p:nvSpPr>
        <p:spPr>
          <a:xfrm>
            <a:off x="3524249" y="5329237"/>
            <a:ext cx="507960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Peas</a:t>
            </a:r>
          </a:p>
        </p:txBody>
      </p:sp>
      <p:sp>
        <p:nvSpPr>
          <p:cNvPr id="513" name="Lettuce"/>
          <p:cNvSpPr/>
          <p:nvPr/>
        </p:nvSpPr>
        <p:spPr>
          <a:xfrm>
            <a:off x="5024437" y="5329237"/>
            <a:ext cx="685934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Lettuce</a:t>
            </a:r>
          </a:p>
        </p:txBody>
      </p:sp>
      <p:sp>
        <p:nvSpPr>
          <p:cNvPr id="514" name="Tomatoes"/>
          <p:cNvSpPr/>
          <p:nvPr/>
        </p:nvSpPr>
        <p:spPr>
          <a:xfrm>
            <a:off x="6556375" y="5329237"/>
            <a:ext cx="87354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Tomatoes</a:t>
            </a:r>
          </a:p>
        </p:txBody>
      </p:sp>
      <p:sp>
        <p:nvSpPr>
          <p:cNvPr id="515" name="When i = 3 … console.log(“I love Tomatoes”)"/>
          <p:cNvSpPr/>
          <p:nvPr/>
        </p:nvSpPr>
        <p:spPr>
          <a:xfrm>
            <a:off x="304800" y="3389779"/>
            <a:ext cx="6934200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 i="1"/>
            </a:lvl1pPr>
          </a:lstStyle>
          <a:p>
            <a:r>
              <a:t>When i = 3 … console.log(“I love Tomatoes”)</a:t>
            </a:r>
          </a:p>
        </p:txBody>
      </p:sp>
      <p:sp>
        <p:nvSpPr>
          <p:cNvPr id="516" name="Shape"/>
          <p:cNvSpPr/>
          <p:nvPr/>
        </p:nvSpPr>
        <p:spPr>
          <a:xfrm>
            <a:off x="6646862" y="4114800"/>
            <a:ext cx="712789" cy="660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5400" y="10800"/>
                </a:lnTo>
                <a:lnTo>
                  <a:pt x="5400" y="0"/>
                </a:lnTo>
                <a:lnTo>
                  <a:pt x="16200" y="0"/>
                </a:lnTo>
                <a:lnTo>
                  <a:pt x="16200" y="10800"/>
                </a:lnTo>
                <a:lnTo>
                  <a:pt x="21600" y="10800"/>
                </a:lnTo>
                <a:lnTo>
                  <a:pt x="10800" y="21600"/>
                </a:lnTo>
                <a:close/>
              </a:path>
            </a:pathLst>
          </a:custGeom>
          <a:solidFill>
            <a:schemeClr val="accent1"/>
          </a:solidFill>
          <a:ln w="25400">
            <a:solidFill>
              <a:srgbClr val="385D8A"/>
            </a:solidFill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517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500" y="914400"/>
            <a:ext cx="8799513" cy="228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OMG JavaScript!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OMG JavaScript!</a:t>
            </a:r>
          </a:p>
        </p:txBody>
      </p:sp>
      <p:pic>
        <p:nvPicPr>
          <p:cNvPr id="129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4325" y="1219200"/>
            <a:ext cx="8643938" cy="4114800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Prepare to become true coders."/>
          <p:cNvSpPr/>
          <p:nvPr/>
        </p:nvSpPr>
        <p:spPr>
          <a:xfrm>
            <a:off x="457200" y="5442416"/>
            <a:ext cx="8501063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 algn="ctr">
              <a:defRPr sz="2400"/>
            </a:lvl1pPr>
          </a:lstStyle>
          <a:p>
            <a:r>
              <a:t>Prepare to become true coders.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20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521" name="Code Creation: For-Loop Zoo…"/>
          <p:cNvSpPr/>
          <p:nvPr/>
        </p:nvSpPr>
        <p:spPr>
          <a:xfrm>
            <a:off x="304800" y="762000"/>
            <a:ext cx="8686800" cy="37841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Creation: For-Loop Zoo</a:t>
            </a:r>
          </a:p>
          <a:p>
            <a:pPr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Spend a few moments, re-writing the code below using a for-loop.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If you need help, use the code from the previous example as a guide.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Then try to explain to the person next to you how your code works.  </a:t>
            </a:r>
          </a:p>
        </p:txBody>
      </p:sp>
      <p:sp>
        <p:nvSpPr>
          <p:cNvPr id="522" name="Activity: 18-ZooLoop |  Suggested Time: 15 min"/>
          <p:cNvSpPr/>
          <p:nvPr/>
        </p:nvSpPr>
        <p:spPr>
          <a:xfrm>
            <a:off x="3581399" y="125412"/>
            <a:ext cx="540861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algn="r">
              <a:defRPr b="1"/>
            </a:pPr>
            <a:r>
              <a:t>Activity</a:t>
            </a:r>
            <a:r>
              <a:rPr b="0" i="1"/>
              <a:t>: </a:t>
            </a:r>
            <a:r>
              <a:rPr b="0"/>
              <a:t>18-ZooLoop </a:t>
            </a:r>
            <a:r>
              <a:t>|  Suggested Time: </a:t>
            </a:r>
            <a:r>
              <a:rPr b="0"/>
              <a:t>15 min</a:t>
            </a:r>
          </a:p>
        </p:txBody>
      </p:sp>
      <p:pic>
        <p:nvPicPr>
          <p:cNvPr id="523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90800" y="4267200"/>
            <a:ext cx="6094413" cy="1854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Questions?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Questions?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How to Learn JavaScript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How to Learn JavaScript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Your Brain on JavaScript…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Your Brain on JavaScript…</a:t>
            </a:r>
          </a:p>
        </p:txBody>
      </p:sp>
      <p:pic>
        <p:nvPicPr>
          <p:cNvPr id="135" name="image.jpeg" descr="image.jpeg"/>
          <p:cNvPicPr>
            <a:picLocks noChangeAspect="1"/>
          </p:cNvPicPr>
          <p:nvPr/>
        </p:nvPicPr>
        <p:blipFill>
          <a:blip r:embed="rId2">
            <a:extLst/>
          </a:blip>
          <a:srcRect r="6762" b="27648"/>
          <a:stretch>
            <a:fillRect/>
          </a:stretch>
        </p:blipFill>
        <p:spPr>
          <a:xfrm>
            <a:off x="-20638" y="838199"/>
            <a:ext cx="9164638" cy="53340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ime to Take Notes…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Time to Take Notes…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DADBDCF-70F2-41DC-B9CD-E37497D9B5B5}"/>
              </a:ext>
            </a:extLst>
          </p:cNvPr>
          <p:cNvSpPr txBox="1"/>
          <p:nvPr/>
        </p:nvSpPr>
        <p:spPr>
          <a:xfrm>
            <a:off x="1464816" y="5745618"/>
            <a:ext cx="7368466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Taking notes is important for retention and comprehension!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0335DB-0883-45EE-BD6B-30877BDF5A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9044" y="923279"/>
            <a:ext cx="5900905" cy="48223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404040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1_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76</TotalTime>
  <Words>1936</Words>
  <Application>Microsoft Office PowerPoint</Application>
  <PresentationFormat>On-screen Show (4:3)</PresentationFormat>
  <Paragraphs>343</Paragraphs>
  <Slides>61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61</vt:i4>
      </vt:variant>
    </vt:vector>
  </HeadingPairs>
  <TitlesOfParts>
    <vt:vector size="67" baseType="lpstr">
      <vt:lpstr>Arial</vt:lpstr>
      <vt:lpstr>Calibri</vt:lpstr>
      <vt:lpstr>Calibri Light</vt:lpstr>
      <vt:lpstr>Roboto</vt:lpstr>
      <vt:lpstr>Office Theme</vt:lpstr>
      <vt:lpstr>1_Unbranded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Tammer Galal</dc:creator>
  <cp:lastModifiedBy>CLARK</cp:lastModifiedBy>
  <cp:revision>24</cp:revision>
  <dcterms:modified xsi:type="dcterms:W3CDTF">2018-08-20T02:41:15Z</dcterms:modified>
</cp:coreProperties>
</file>